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Shape 2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0" name="Shape 2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Shape 2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4" name="Shape 2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2" name="Shape 2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Shape 2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 name="Shape 2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Shape 2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0" name="Shape 2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6" name="Shape 2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Shape 2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4" name="Shape 2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Shape 2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8" name="Shape 2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Shape 2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5" name="Shape 29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Shape 3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3" name="Shape 3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Shape 3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0" name="Shape 3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6" name="Shape 3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Shape 3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2" name="Shape 3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Shape 3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8" name="Shape 3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Shape 3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4" name="Shape 3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Shape 3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3" name="Shape 34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Shape 3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9" name="Shape 34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Shape 3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6" name="Shape 3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Shape 3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3" name="Shape 3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0" name="Shape 1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Shape 1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7" name="Shape 1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wrap="square"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wrap="square"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wrap="square"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wrap="square"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ustom layout">
    <p:bg>
      <p:bgPr>
        <a:solidFill>
          <a:srgbClr val="FFFFFF"/>
        </a:solidFill>
      </p:bgPr>
    </p:bg>
    <p:spTree>
      <p:nvGrpSpPr>
        <p:cNvPr id="50" name="Shape 50"/>
        <p:cNvGrpSpPr/>
        <p:nvPr/>
      </p:nvGrpSpPr>
      <p:grpSpPr>
        <a:xfrm>
          <a:off x="0" y="0"/>
          <a:ext cx="0" cy="0"/>
          <a:chOff x="0" y="0"/>
          <a:chExt cx="0" cy="0"/>
        </a:xfrm>
      </p:grpSpPr>
      <p:sp>
        <p:nvSpPr>
          <p:cNvPr id="51" name="Shape 51"/>
          <p:cNvSpPr/>
          <p:nvPr/>
        </p:nvSpPr>
        <p:spPr>
          <a:xfrm>
            <a:off x="0" y="0"/>
            <a:ext cx="9144000" cy="5143500"/>
          </a:xfrm>
          <a:prstGeom prst="rect">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52" name="Shape 52"/>
          <p:cNvSpPr/>
          <p:nvPr/>
        </p:nvSpPr>
        <p:spPr>
          <a:xfrm rot="5400000">
            <a:off x="-48494" y="1766180"/>
            <a:ext cx="858900" cy="762000"/>
          </a:xfrm>
          <a:prstGeom prst="triangle">
            <a:avLst>
              <a:gd fmla="val 50000"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53" name="Shape 53"/>
          <p:cNvSpPr/>
          <p:nvPr/>
        </p:nvSpPr>
        <p:spPr>
          <a:xfrm rot="5400000">
            <a:off x="-48494" y="48475"/>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54" name="Shape 54"/>
          <p:cNvSpPr/>
          <p:nvPr/>
        </p:nvSpPr>
        <p:spPr>
          <a:xfrm rot="-5400000">
            <a:off x="-48361" y="477891"/>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55" name="Shape 55"/>
          <p:cNvSpPr/>
          <p:nvPr/>
        </p:nvSpPr>
        <p:spPr>
          <a:xfrm flipH="1" rot="-5400000">
            <a:off x="3761646" y="1766180"/>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56" name="Shape 56"/>
          <p:cNvSpPr/>
          <p:nvPr/>
        </p:nvSpPr>
        <p:spPr>
          <a:xfrm flipH="1" rot="5400000">
            <a:off x="3976138" y="1980898"/>
            <a:ext cx="429600" cy="762000"/>
          </a:xfrm>
          <a:prstGeom prst="rtTriangle">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57" name="Shape 57"/>
          <p:cNvSpPr/>
          <p:nvPr/>
        </p:nvSpPr>
        <p:spPr>
          <a:xfrm flipH="1" rot="5400000">
            <a:off x="3761514" y="477891"/>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58" name="Shape 58"/>
          <p:cNvSpPr/>
          <p:nvPr/>
        </p:nvSpPr>
        <p:spPr>
          <a:xfrm flipH="1" rot="5400000">
            <a:off x="3761488" y="1336794"/>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59" name="Shape 59"/>
          <p:cNvSpPr/>
          <p:nvPr/>
        </p:nvSpPr>
        <p:spPr>
          <a:xfrm rot="5400000">
            <a:off x="1475437" y="1766180"/>
            <a:ext cx="858900" cy="762000"/>
          </a:xfrm>
          <a:prstGeom prst="triangle">
            <a:avLst>
              <a:gd fmla="val 50000"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60" name="Shape 60"/>
          <p:cNvSpPr/>
          <p:nvPr/>
        </p:nvSpPr>
        <p:spPr>
          <a:xfrm rot="-5400000">
            <a:off x="1690219" y="1980898"/>
            <a:ext cx="429600" cy="762000"/>
          </a:xfrm>
          <a:prstGeom prst="rtTriangl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61" name="Shape 61"/>
          <p:cNvSpPr/>
          <p:nvPr/>
        </p:nvSpPr>
        <p:spPr>
          <a:xfrm rot="-5400000">
            <a:off x="1475569" y="477891"/>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62" name="Shape 62"/>
          <p:cNvSpPr/>
          <p:nvPr/>
        </p:nvSpPr>
        <p:spPr>
          <a:xfrm flipH="1" rot="-5400000">
            <a:off x="2237689" y="907377"/>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63" name="Shape 63"/>
          <p:cNvSpPr/>
          <p:nvPr/>
        </p:nvSpPr>
        <p:spPr>
          <a:xfrm flipH="1" rot="5400000">
            <a:off x="2237556" y="1336794"/>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64" name="Shape 64"/>
          <p:cNvSpPr/>
          <p:nvPr/>
        </p:nvSpPr>
        <p:spPr>
          <a:xfrm rot="5400000">
            <a:off x="2452232" y="-165969"/>
            <a:ext cx="429600" cy="762000"/>
          </a:xfrm>
          <a:prstGeom prst="rtTriangle">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65" name="Shape 65"/>
          <p:cNvSpPr/>
          <p:nvPr/>
        </p:nvSpPr>
        <p:spPr>
          <a:xfrm rot="5400000">
            <a:off x="2999419" y="1766180"/>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66" name="Shape 66"/>
          <p:cNvSpPr/>
          <p:nvPr/>
        </p:nvSpPr>
        <p:spPr>
          <a:xfrm rot="5400000">
            <a:off x="2999419" y="907377"/>
            <a:ext cx="858900" cy="762000"/>
          </a:xfrm>
          <a:prstGeom prst="triangle">
            <a:avLst>
              <a:gd fmla="val 50000"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67" name="Shape 67"/>
          <p:cNvSpPr/>
          <p:nvPr/>
        </p:nvSpPr>
        <p:spPr>
          <a:xfrm flipH="1" rot="-5400000">
            <a:off x="3214228" y="-165969"/>
            <a:ext cx="429600" cy="762000"/>
          </a:xfrm>
          <a:prstGeom prst="rtTriangle">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68" name="Shape 68"/>
          <p:cNvSpPr/>
          <p:nvPr/>
        </p:nvSpPr>
        <p:spPr>
          <a:xfrm flipH="1" rot="-5400000">
            <a:off x="713603" y="1766180"/>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69" name="Shape 69"/>
          <p:cNvSpPr/>
          <p:nvPr/>
        </p:nvSpPr>
        <p:spPr>
          <a:xfrm rot="5400000">
            <a:off x="-48494" y="907377"/>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70" name="Shape 70"/>
          <p:cNvSpPr/>
          <p:nvPr/>
        </p:nvSpPr>
        <p:spPr>
          <a:xfrm flipH="1" rot="-5400000">
            <a:off x="3761621" y="48475"/>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71" name="Shape 71"/>
          <p:cNvSpPr/>
          <p:nvPr/>
        </p:nvSpPr>
        <p:spPr>
          <a:xfrm rot="-5400000">
            <a:off x="1475569" y="1336794"/>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72" name="Shape 72"/>
          <p:cNvSpPr/>
          <p:nvPr/>
        </p:nvSpPr>
        <p:spPr>
          <a:xfrm rot="-5400000">
            <a:off x="2999552" y="477891"/>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73" name="Shape 73"/>
          <p:cNvSpPr/>
          <p:nvPr/>
        </p:nvSpPr>
        <p:spPr>
          <a:xfrm flipH="1" rot="-5400000">
            <a:off x="713603" y="48475"/>
            <a:ext cx="858900" cy="762000"/>
          </a:xfrm>
          <a:prstGeom prst="triangle">
            <a:avLst>
              <a:gd fmla="val 50000"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74" name="Shape 74"/>
          <p:cNvSpPr/>
          <p:nvPr/>
        </p:nvSpPr>
        <p:spPr>
          <a:xfrm flipH="1" rot="-5400000">
            <a:off x="713603" y="907377"/>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75" name="Shape 75"/>
          <p:cNvSpPr/>
          <p:nvPr/>
        </p:nvSpPr>
        <p:spPr>
          <a:xfrm rot="5400000">
            <a:off x="3976138" y="-165969"/>
            <a:ext cx="429600" cy="762000"/>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76" name="Shape 76"/>
          <p:cNvSpPr/>
          <p:nvPr/>
        </p:nvSpPr>
        <p:spPr>
          <a:xfrm rot="-5400000">
            <a:off x="166288" y="1980898"/>
            <a:ext cx="429600" cy="762000"/>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77" name="Shape 77"/>
          <p:cNvSpPr/>
          <p:nvPr/>
        </p:nvSpPr>
        <p:spPr>
          <a:xfrm flipH="1" rot="-5400000">
            <a:off x="166211" y="-165969"/>
            <a:ext cx="429600" cy="762000"/>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78" name="Shape 78"/>
          <p:cNvSpPr/>
          <p:nvPr/>
        </p:nvSpPr>
        <p:spPr>
          <a:xfrm flipH="1" rot="-5400000">
            <a:off x="1690142" y="-165969"/>
            <a:ext cx="429600" cy="761999"/>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79" name="Shape 79"/>
          <p:cNvSpPr/>
          <p:nvPr/>
        </p:nvSpPr>
        <p:spPr>
          <a:xfrm flipH="1" rot="-5400000">
            <a:off x="2237612" y="1766180"/>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80" name="Shape 80"/>
          <p:cNvSpPr/>
          <p:nvPr/>
        </p:nvSpPr>
        <p:spPr>
          <a:xfrm flipH="1" rot="-5400000">
            <a:off x="2237612" y="48475"/>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81" name="Shape 81"/>
          <p:cNvSpPr/>
          <p:nvPr/>
        </p:nvSpPr>
        <p:spPr>
          <a:xfrm rot="-5400000">
            <a:off x="3214202" y="1980898"/>
            <a:ext cx="429600" cy="762000"/>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82" name="Shape 82"/>
          <p:cNvSpPr/>
          <p:nvPr/>
        </p:nvSpPr>
        <p:spPr>
          <a:xfrm rot="-5400000">
            <a:off x="2999475" y="1336794"/>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83" name="Shape 83"/>
          <p:cNvSpPr/>
          <p:nvPr/>
        </p:nvSpPr>
        <p:spPr>
          <a:xfrm flipH="1" rot="5400000">
            <a:off x="713394" y="477891"/>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84" name="Shape 84"/>
          <p:cNvSpPr/>
          <p:nvPr/>
        </p:nvSpPr>
        <p:spPr>
          <a:xfrm flipH="1" rot="5400000">
            <a:off x="713394" y="1336794"/>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85" name="Shape 85"/>
          <p:cNvSpPr/>
          <p:nvPr/>
        </p:nvSpPr>
        <p:spPr>
          <a:xfrm rot="-5400000">
            <a:off x="-48361" y="1336794"/>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86" name="Shape 86"/>
          <p:cNvSpPr/>
          <p:nvPr/>
        </p:nvSpPr>
        <p:spPr>
          <a:xfrm flipH="1" rot="-5400000">
            <a:off x="3761621" y="907377"/>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87" name="Shape 87"/>
          <p:cNvSpPr/>
          <p:nvPr/>
        </p:nvSpPr>
        <p:spPr>
          <a:xfrm rot="5400000">
            <a:off x="1475437" y="48475"/>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88" name="Shape 88"/>
          <p:cNvSpPr/>
          <p:nvPr/>
        </p:nvSpPr>
        <p:spPr>
          <a:xfrm rot="5400000">
            <a:off x="1475437" y="907377"/>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89" name="Shape 89"/>
          <p:cNvSpPr/>
          <p:nvPr/>
        </p:nvSpPr>
        <p:spPr>
          <a:xfrm flipH="1" rot="5400000">
            <a:off x="2452206" y="1980898"/>
            <a:ext cx="429600" cy="762000"/>
          </a:xfrm>
          <a:prstGeom prst="rtTriangle">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90" name="Shape 90"/>
          <p:cNvSpPr/>
          <p:nvPr/>
        </p:nvSpPr>
        <p:spPr>
          <a:xfrm flipH="1" rot="5400000">
            <a:off x="2237556" y="477891"/>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91" name="Shape 91"/>
          <p:cNvSpPr/>
          <p:nvPr/>
        </p:nvSpPr>
        <p:spPr>
          <a:xfrm rot="5400000">
            <a:off x="2999419" y="48475"/>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92" name="Shape 92"/>
          <p:cNvSpPr/>
          <p:nvPr/>
        </p:nvSpPr>
        <p:spPr>
          <a:xfrm flipH="1" rot="5400000">
            <a:off x="928121" y="1980898"/>
            <a:ext cx="429600" cy="762000"/>
          </a:xfrm>
          <a:prstGeom prst="rtTriangle">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93" name="Shape 93"/>
          <p:cNvSpPr/>
          <p:nvPr/>
        </p:nvSpPr>
        <p:spPr>
          <a:xfrm rot="5400000">
            <a:off x="928121" y="-165969"/>
            <a:ext cx="429600" cy="762000"/>
          </a:xfrm>
          <a:prstGeom prst="rtTriangle">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94" name="Shape 94"/>
          <p:cNvSpPr/>
          <p:nvPr/>
        </p:nvSpPr>
        <p:spPr>
          <a:xfrm rot="5400000">
            <a:off x="4523505" y="1766180"/>
            <a:ext cx="858900" cy="762000"/>
          </a:xfrm>
          <a:prstGeom prst="triangle">
            <a:avLst>
              <a:gd fmla="val 50000"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95" name="Shape 95"/>
          <p:cNvSpPr/>
          <p:nvPr/>
        </p:nvSpPr>
        <p:spPr>
          <a:xfrm rot="5400000">
            <a:off x="4523505" y="48475"/>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96" name="Shape 96"/>
          <p:cNvSpPr/>
          <p:nvPr/>
        </p:nvSpPr>
        <p:spPr>
          <a:xfrm rot="-5400000">
            <a:off x="4523638" y="477891"/>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97" name="Shape 97"/>
          <p:cNvSpPr/>
          <p:nvPr/>
        </p:nvSpPr>
        <p:spPr>
          <a:xfrm flipH="1" rot="-5400000">
            <a:off x="8333646" y="1766180"/>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98" name="Shape 98"/>
          <p:cNvSpPr/>
          <p:nvPr/>
        </p:nvSpPr>
        <p:spPr>
          <a:xfrm flipH="1" rot="5400000">
            <a:off x="8548138" y="1980898"/>
            <a:ext cx="429600" cy="762000"/>
          </a:xfrm>
          <a:prstGeom prst="rtTriangle">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99" name="Shape 99"/>
          <p:cNvSpPr/>
          <p:nvPr/>
        </p:nvSpPr>
        <p:spPr>
          <a:xfrm flipH="1" rot="5400000">
            <a:off x="8333514" y="477891"/>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100" name="Shape 100"/>
          <p:cNvSpPr/>
          <p:nvPr/>
        </p:nvSpPr>
        <p:spPr>
          <a:xfrm flipH="1" rot="5400000">
            <a:off x="8333488" y="1336794"/>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101" name="Shape 101"/>
          <p:cNvSpPr/>
          <p:nvPr/>
        </p:nvSpPr>
        <p:spPr>
          <a:xfrm rot="5400000">
            <a:off x="6047437" y="1766180"/>
            <a:ext cx="858900" cy="762000"/>
          </a:xfrm>
          <a:prstGeom prst="triangle">
            <a:avLst>
              <a:gd fmla="val 50000"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102" name="Shape 102"/>
          <p:cNvSpPr/>
          <p:nvPr/>
        </p:nvSpPr>
        <p:spPr>
          <a:xfrm rot="-5400000">
            <a:off x="6262219" y="1980898"/>
            <a:ext cx="429600" cy="762000"/>
          </a:xfrm>
          <a:prstGeom prst="rtTriangl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103" name="Shape 103"/>
          <p:cNvSpPr/>
          <p:nvPr/>
        </p:nvSpPr>
        <p:spPr>
          <a:xfrm rot="-5400000">
            <a:off x="6047569" y="477891"/>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104" name="Shape 104"/>
          <p:cNvSpPr/>
          <p:nvPr/>
        </p:nvSpPr>
        <p:spPr>
          <a:xfrm flipH="1" rot="-5400000">
            <a:off x="6809689" y="907377"/>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105" name="Shape 105"/>
          <p:cNvSpPr/>
          <p:nvPr/>
        </p:nvSpPr>
        <p:spPr>
          <a:xfrm flipH="1" rot="5400000">
            <a:off x="6809556" y="1336794"/>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106" name="Shape 106"/>
          <p:cNvSpPr/>
          <p:nvPr/>
        </p:nvSpPr>
        <p:spPr>
          <a:xfrm rot="5400000">
            <a:off x="7024232" y="-165969"/>
            <a:ext cx="429600" cy="762000"/>
          </a:xfrm>
          <a:prstGeom prst="rtTriangle">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107" name="Shape 107"/>
          <p:cNvSpPr/>
          <p:nvPr/>
        </p:nvSpPr>
        <p:spPr>
          <a:xfrm rot="5400000">
            <a:off x="7571419" y="1766180"/>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108" name="Shape 108"/>
          <p:cNvSpPr/>
          <p:nvPr/>
        </p:nvSpPr>
        <p:spPr>
          <a:xfrm rot="5400000">
            <a:off x="7571419" y="907377"/>
            <a:ext cx="858900" cy="762000"/>
          </a:xfrm>
          <a:prstGeom prst="triangle">
            <a:avLst>
              <a:gd fmla="val 50000"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109" name="Shape 109"/>
          <p:cNvSpPr/>
          <p:nvPr/>
        </p:nvSpPr>
        <p:spPr>
          <a:xfrm flipH="1" rot="-5400000">
            <a:off x="7786228" y="-165969"/>
            <a:ext cx="429600" cy="762000"/>
          </a:xfrm>
          <a:prstGeom prst="rtTriangle">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110" name="Shape 110"/>
          <p:cNvSpPr/>
          <p:nvPr/>
        </p:nvSpPr>
        <p:spPr>
          <a:xfrm flipH="1" rot="-5400000">
            <a:off x="5285603" y="1766180"/>
            <a:ext cx="858900" cy="762000"/>
          </a:xfrm>
          <a:prstGeom prst="triangle">
            <a:avLst>
              <a:gd fmla="val 50000" name="adj"/>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111" name="Shape 111"/>
          <p:cNvSpPr/>
          <p:nvPr/>
        </p:nvSpPr>
        <p:spPr>
          <a:xfrm rot="5400000">
            <a:off x="4523505" y="907377"/>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12" name="Shape 112"/>
          <p:cNvSpPr/>
          <p:nvPr/>
        </p:nvSpPr>
        <p:spPr>
          <a:xfrm flipH="1" rot="-5400000">
            <a:off x="8333621" y="48475"/>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13" name="Shape 113"/>
          <p:cNvSpPr/>
          <p:nvPr/>
        </p:nvSpPr>
        <p:spPr>
          <a:xfrm rot="-5400000">
            <a:off x="6047569" y="1336794"/>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14" name="Shape 114"/>
          <p:cNvSpPr/>
          <p:nvPr/>
        </p:nvSpPr>
        <p:spPr>
          <a:xfrm rot="-5400000">
            <a:off x="7571552" y="477891"/>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15" name="Shape 115"/>
          <p:cNvSpPr/>
          <p:nvPr/>
        </p:nvSpPr>
        <p:spPr>
          <a:xfrm flipH="1" rot="-5400000">
            <a:off x="5285603" y="48475"/>
            <a:ext cx="858900" cy="762000"/>
          </a:xfrm>
          <a:prstGeom prst="triangle">
            <a:avLst>
              <a:gd fmla="val 50000" name="adj"/>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116" name="Shape 116"/>
          <p:cNvSpPr/>
          <p:nvPr/>
        </p:nvSpPr>
        <p:spPr>
          <a:xfrm flipH="1" rot="-5400000">
            <a:off x="5285603" y="907377"/>
            <a:ext cx="858900" cy="762000"/>
          </a:xfrm>
          <a:prstGeom prst="triangle">
            <a:avLst>
              <a:gd fmla="val 50000" name="adj"/>
            </a:avLst>
          </a:prstGeom>
          <a:solidFill>
            <a:srgbClr val="B7B7B7"/>
          </a:solidFill>
          <a:ln>
            <a:noFill/>
          </a:ln>
        </p:spPr>
        <p:txBody>
          <a:bodyPr anchorCtr="0" anchor="ctr" bIns="91425" lIns="91425" rIns="91425" wrap="square" tIns="91425">
            <a:noAutofit/>
          </a:bodyPr>
          <a:lstStyle/>
          <a:p>
            <a:pPr lvl="0">
              <a:spcBef>
                <a:spcPts val="0"/>
              </a:spcBef>
              <a:buNone/>
            </a:pPr>
            <a:r>
              <a:t/>
            </a:r>
            <a:endParaRPr/>
          </a:p>
        </p:txBody>
      </p:sp>
      <p:sp>
        <p:nvSpPr>
          <p:cNvPr id="117" name="Shape 117"/>
          <p:cNvSpPr/>
          <p:nvPr/>
        </p:nvSpPr>
        <p:spPr>
          <a:xfrm rot="5400000">
            <a:off x="8548138" y="-165969"/>
            <a:ext cx="429600" cy="762000"/>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18" name="Shape 118"/>
          <p:cNvSpPr/>
          <p:nvPr/>
        </p:nvSpPr>
        <p:spPr>
          <a:xfrm rot="-5400000">
            <a:off x="4738288" y="1980898"/>
            <a:ext cx="429600" cy="762000"/>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19" name="Shape 119"/>
          <p:cNvSpPr/>
          <p:nvPr/>
        </p:nvSpPr>
        <p:spPr>
          <a:xfrm flipH="1" rot="-5400000">
            <a:off x="4738211" y="-165969"/>
            <a:ext cx="429600" cy="762000"/>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20" name="Shape 120"/>
          <p:cNvSpPr/>
          <p:nvPr/>
        </p:nvSpPr>
        <p:spPr>
          <a:xfrm flipH="1" rot="-5400000">
            <a:off x="6262142" y="-165969"/>
            <a:ext cx="429600" cy="762000"/>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21" name="Shape 121"/>
          <p:cNvSpPr/>
          <p:nvPr/>
        </p:nvSpPr>
        <p:spPr>
          <a:xfrm flipH="1" rot="-5400000">
            <a:off x="6809612" y="1766180"/>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22" name="Shape 122"/>
          <p:cNvSpPr/>
          <p:nvPr/>
        </p:nvSpPr>
        <p:spPr>
          <a:xfrm flipH="1" rot="-5400000">
            <a:off x="6809612" y="48475"/>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23" name="Shape 123"/>
          <p:cNvSpPr/>
          <p:nvPr/>
        </p:nvSpPr>
        <p:spPr>
          <a:xfrm rot="-5400000">
            <a:off x="7786202" y="1980898"/>
            <a:ext cx="429600" cy="762000"/>
          </a:xfrm>
          <a:prstGeom prst="rtTriangle">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24" name="Shape 124"/>
          <p:cNvSpPr/>
          <p:nvPr/>
        </p:nvSpPr>
        <p:spPr>
          <a:xfrm rot="-5400000">
            <a:off x="7571475" y="1336794"/>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25" name="Shape 125"/>
          <p:cNvSpPr/>
          <p:nvPr/>
        </p:nvSpPr>
        <p:spPr>
          <a:xfrm flipH="1" rot="5400000">
            <a:off x="5285394" y="477891"/>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26" name="Shape 126"/>
          <p:cNvSpPr/>
          <p:nvPr/>
        </p:nvSpPr>
        <p:spPr>
          <a:xfrm flipH="1" rot="5400000">
            <a:off x="5285394" y="1336794"/>
            <a:ext cx="858900" cy="762000"/>
          </a:xfrm>
          <a:prstGeom prst="triangle">
            <a:avLst>
              <a:gd fmla="val 50000" name="adj"/>
            </a:avLst>
          </a:prstGeom>
          <a:solidFill>
            <a:srgbClr val="D9D9D9"/>
          </a:solidFill>
          <a:ln>
            <a:noFill/>
          </a:ln>
        </p:spPr>
        <p:txBody>
          <a:bodyPr anchorCtr="0" anchor="ctr" bIns="91425" lIns="91425" rIns="91425" wrap="square" tIns="91425">
            <a:noAutofit/>
          </a:bodyPr>
          <a:lstStyle/>
          <a:p>
            <a:pPr lvl="0">
              <a:spcBef>
                <a:spcPts val="0"/>
              </a:spcBef>
              <a:buNone/>
            </a:pPr>
            <a:r>
              <a:t/>
            </a:r>
            <a:endParaRPr/>
          </a:p>
        </p:txBody>
      </p:sp>
      <p:sp>
        <p:nvSpPr>
          <p:cNvPr id="127" name="Shape 127"/>
          <p:cNvSpPr/>
          <p:nvPr/>
        </p:nvSpPr>
        <p:spPr>
          <a:xfrm rot="-5400000">
            <a:off x="4523638" y="1336794"/>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28" name="Shape 128"/>
          <p:cNvSpPr/>
          <p:nvPr/>
        </p:nvSpPr>
        <p:spPr>
          <a:xfrm flipH="1" rot="-5400000">
            <a:off x="8333621" y="907377"/>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29" name="Shape 129"/>
          <p:cNvSpPr/>
          <p:nvPr/>
        </p:nvSpPr>
        <p:spPr>
          <a:xfrm rot="5400000">
            <a:off x="6047437" y="48475"/>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30" name="Shape 130"/>
          <p:cNvSpPr/>
          <p:nvPr/>
        </p:nvSpPr>
        <p:spPr>
          <a:xfrm rot="5400000">
            <a:off x="6047437" y="907377"/>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31" name="Shape 131"/>
          <p:cNvSpPr/>
          <p:nvPr/>
        </p:nvSpPr>
        <p:spPr>
          <a:xfrm flipH="1" rot="5400000">
            <a:off x="7024206" y="1980898"/>
            <a:ext cx="429600" cy="762000"/>
          </a:xfrm>
          <a:prstGeom prst="rtTriangle">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32" name="Shape 132"/>
          <p:cNvSpPr/>
          <p:nvPr/>
        </p:nvSpPr>
        <p:spPr>
          <a:xfrm flipH="1" rot="5400000">
            <a:off x="6809556" y="477891"/>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33" name="Shape 133"/>
          <p:cNvSpPr/>
          <p:nvPr/>
        </p:nvSpPr>
        <p:spPr>
          <a:xfrm rot="5400000">
            <a:off x="7571419" y="48475"/>
            <a:ext cx="858900" cy="762000"/>
          </a:xfrm>
          <a:prstGeom prst="triangle">
            <a:avLst>
              <a:gd fmla="val 50000" name="adj"/>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34" name="Shape 134"/>
          <p:cNvSpPr/>
          <p:nvPr/>
        </p:nvSpPr>
        <p:spPr>
          <a:xfrm flipH="1" rot="5400000">
            <a:off x="5500121" y="1980898"/>
            <a:ext cx="429600" cy="762000"/>
          </a:xfrm>
          <a:prstGeom prst="rtTriangle">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35" name="Shape 135"/>
          <p:cNvSpPr/>
          <p:nvPr/>
        </p:nvSpPr>
        <p:spPr>
          <a:xfrm rot="5400000">
            <a:off x="5500121" y="-165969"/>
            <a:ext cx="429600" cy="762000"/>
          </a:xfrm>
          <a:prstGeom prst="rtTriangle">
            <a:avLst/>
          </a:prstGeom>
          <a:solidFill>
            <a:srgbClr val="F3F3F3"/>
          </a:solidFill>
          <a:ln>
            <a:noFill/>
          </a:ln>
        </p:spPr>
        <p:txBody>
          <a:bodyPr anchorCtr="0" anchor="ctr" bIns="91425" lIns="91425" rIns="91425" wrap="square" tIns="91425">
            <a:noAutofit/>
          </a:bodyPr>
          <a:lstStyle/>
          <a:p>
            <a:pPr lvl="0">
              <a:spcBef>
                <a:spcPts val="0"/>
              </a:spcBef>
              <a:buNone/>
            </a:pPr>
            <a:r>
              <a:t/>
            </a:r>
            <a:endParaRPr/>
          </a:p>
        </p:txBody>
      </p:sp>
      <p:sp>
        <p:nvSpPr>
          <p:cNvPr id="136" name="Shape 136"/>
          <p:cNvSpPr txBox="1"/>
          <p:nvPr>
            <p:ph type="title"/>
          </p:nvPr>
        </p:nvSpPr>
        <p:spPr>
          <a:xfrm>
            <a:off x="311700" y="2795399"/>
            <a:ext cx="8520600" cy="1265100"/>
          </a:xfrm>
          <a:prstGeom prst="rect">
            <a:avLst/>
          </a:prstGeom>
          <a:noFill/>
        </p:spPr>
        <p:txBody>
          <a:bodyPr anchorCtr="0" anchor="b" bIns="91425" lIns="91425" rIns="91425" wrap="square" tIns="91425"/>
          <a:lstStyle>
            <a:lvl1pPr lvl="0" algn="l">
              <a:lnSpc>
                <a:spcPct val="100000"/>
              </a:lnSpc>
              <a:spcBef>
                <a:spcPts val="0"/>
              </a:spcBef>
              <a:spcAft>
                <a:spcPts val="0"/>
              </a:spcAft>
              <a:buNone/>
              <a:defRPr b="1" sz="3600">
                <a:solidFill>
                  <a:srgbClr val="212121"/>
                </a:solidFill>
              </a:defRPr>
            </a:lvl1pPr>
            <a:lvl2pPr lvl="1" algn="l">
              <a:lnSpc>
                <a:spcPct val="100000"/>
              </a:lnSpc>
              <a:spcBef>
                <a:spcPts val="0"/>
              </a:spcBef>
              <a:spcAft>
                <a:spcPts val="0"/>
              </a:spcAft>
              <a:buNone/>
              <a:defRPr b="1" sz="3600">
                <a:solidFill>
                  <a:srgbClr val="212121"/>
                </a:solidFill>
              </a:defRPr>
            </a:lvl2pPr>
            <a:lvl3pPr lvl="2" algn="l">
              <a:lnSpc>
                <a:spcPct val="100000"/>
              </a:lnSpc>
              <a:spcBef>
                <a:spcPts val="0"/>
              </a:spcBef>
              <a:spcAft>
                <a:spcPts val="0"/>
              </a:spcAft>
              <a:buNone/>
              <a:defRPr b="1" sz="3600">
                <a:solidFill>
                  <a:srgbClr val="212121"/>
                </a:solidFill>
              </a:defRPr>
            </a:lvl3pPr>
            <a:lvl4pPr lvl="3" algn="l">
              <a:lnSpc>
                <a:spcPct val="100000"/>
              </a:lnSpc>
              <a:spcBef>
                <a:spcPts val="0"/>
              </a:spcBef>
              <a:spcAft>
                <a:spcPts val="0"/>
              </a:spcAft>
              <a:buNone/>
              <a:defRPr b="1" sz="3600">
                <a:solidFill>
                  <a:srgbClr val="212121"/>
                </a:solidFill>
              </a:defRPr>
            </a:lvl4pPr>
            <a:lvl5pPr lvl="4" algn="l">
              <a:lnSpc>
                <a:spcPct val="100000"/>
              </a:lnSpc>
              <a:spcBef>
                <a:spcPts val="0"/>
              </a:spcBef>
              <a:spcAft>
                <a:spcPts val="0"/>
              </a:spcAft>
              <a:buNone/>
              <a:defRPr b="1" sz="3600">
                <a:solidFill>
                  <a:srgbClr val="212121"/>
                </a:solidFill>
              </a:defRPr>
            </a:lvl5pPr>
            <a:lvl6pPr lvl="5" algn="l">
              <a:lnSpc>
                <a:spcPct val="100000"/>
              </a:lnSpc>
              <a:spcBef>
                <a:spcPts val="0"/>
              </a:spcBef>
              <a:spcAft>
                <a:spcPts val="0"/>
              </a:spcAft>
              <a:buNone/>
              <a:defRPr b="1" sz="3600">
                <a:solidFill>
                  <a:srgbClr val="212121"/>
                </a:solidFill>
              </a:defRPr>
            </a:lvl6pPr>
            <a:lvl7pPr lvl="6" algn="l">
              <a:lnSpc>
                <a:spcPct val="100000"/>
              </a:lnSpc>
              <a:spcBef>
                <a:spcPts val="0"/>
              </a:spcBef>
              <a:spcAft>
                <a:spcPts val="0"/>
              </a:spcAft>
              <a:buNone/>
              <a:defRPr b="1" sz="3600">
                <a:solidFill>
                  <a:srgbClr val="212121"/>
                </a:solidFill>
              </a:defRPr>
            </a:lvl7pPr>
            <a:lvl8pPr lvl="7" algn="l">
              <a:lnSpc>
                <a:spcPct val="100000"/>
              </a:lnSpc>
              <a:spcBef>
                <a:spcPts val="0"/>
              </a:spcBef>
              <a:spcAft>
                <a:spcPts val="0"/>
              </a:spcAft>
              <a:buNone/>
              <a:defRPr b="1" sz="3600">
                <a:solidFill>
                  <a:srgbClr val="212121"/>
                </a:solidFill>
              </a:defRPr>
            </a:lvl8pPr>
            <a:lvl9pPr lvl="8" algn="l">
              <a:lnSpc>
                <a:spcPct val="100000"/>
              </a:lnSpc>
              <a:spcBef>
                <a:spcPts val="0"/>
              </a:spcBef>
              <a:spcAft>
                <a:spcPts val="0"/>
              </a:spcAft>
              <a:buNone/>
              <a:defRPr b="1" sz="3600">
                <a:solidFill>
                  <a:srgbClr val="212121"/>
                </a:solidFill>
              </a:defRPr>
            </a:lvl9pPr>
          </a:lstStyle>
          <a:p/>
        </p:txBody>
      </p:sp>
      <p:sp>
        <p:nvSpPr>
          <p:cNvPr id="137" name="Shape 137"/>
          <p:cNvSpPr txBox="1"/>
          <p:nvPr>
            <p:ph idx="1" type="subTitle"/>
          </p:nvPr>
        </p:nvSpPr>
        <p:spPr>
          <a:xfrm>
            <a:off x="311700" y="4123350"/>
            <a:ext cx="8520600" cy="456900"/>
          </a:xfrm>
          <a:prstGeom prst="rect">
            <a:avLst/>
          </a:prstGeom>
          <a:noFill/>
        </p:spPr>
        <p:txBody>
          <a:bodyPr anchorCtr="0" anchor="t" bIns="91425" lIns="91425" rIns="91425" wrap="square" tIns="91425"/>
          <a:lstStyle>
            <a:lvl1pPr lvl="0" algn="l">
              <a:lnSpc>
                <a:spcPct val="100000"/>
              </a:lnSpc>
              <a:spcBef>
                <a:spcPts val="0"/>
              </a:spcBef>
              <a:spcAft>
                <a:spcPts val="0"/>
              </a:spcAft>
              <a:buClr>
                <a:srgbClr val="616161"/>
              </a:buClr>
              <a:buSzPct val="100000"/>
              <a:buNone/>
              <a:defRPr sz="1800">
                <a:solidFill>
                  <a:srgbClr val="616161"/>
                </a:solidFill>
              </a:defRPr>
            </a:lvl1pPr>
            <a:lvl2pPr lvl="1" algn="l">
              <a:lnSpc>
                <a:spcPct val="100000"/>
              </a:lnSpc>
              <a:spcBef>
                <a:spcPts val="0"/>
              </a:spcBef>
              <a:spcAft>
                <a:spcPts val="0"/>
              </a:spcAft>
              <a:buClr>
                <a:srgbClr val="616161"/>
              </a:buClr>
              <a:buSzPct val="100000"/>
              <a:buNone/>
              <a:defRPr sz="1800">
                <a:solidFill>
                  <a:srgbClr val="616161"/>
                </a:solidFill>
              </a:defRPr>
            </a:lvl2pPr>
            <a:lvl3pPr lvl="2" algn="l">
              <a:lnSpc>
                <a:spcPct val="100000"/>
              </a:lnSpc>
              <a:spcBef>
                <a:spcPts val="0"/>
              </a:spcBef>
              <a:spcAft>
                <a:spcPts val="0"/>
              </a:spcAft>
              <a:buClr>
                <a:srgbClr val="616161"/>
              </a:buClr>
              <a:buSzPct val="100000"/>
              <a:buNone/>
              <a:defRPr sz="1800">
                <a:solidFill>
                  <a:srgbClr val="616161"/>
                </a:solidFill>
              </a:defRPr>
            </a:lvl3pPr>
            <a:lvl4pPr lvl="3" algn="l">
              <a:lnSpc>
                <a:spcPct val="100000"/>
              </a:lnSpc>
              <a:spcBef>
                <a:spcPts val="0"/>
              </a:spcBef>
              <a:spcAft>
                <a:spcPts val="0"/>
              </a:spcAft>
              <a:buClr>
                <a:srgbClr val="616161"/>
              </a:buClr>
              <a:buSzPct val="100000"/>
              <a:buNone/>
              <a:defRPr sz="1800">
                <a:solidFill>
                  <a:srgbClr val="616161"/>
                </a:solidFill>
              </a:defRPr>
            </a:lvl4pPr>
            <a:lvl5pPr lvl="4" algn="l">
              <a:lnSpc>
                <a:spcPct val="100000"/>
              </a:lnSpc>
              <a:spcBef>
                <a:spcPts val="0"/>
              </a:spcBef>
              <a:spcAft>
                <a:spcPts val="0"/>
              </a:spcAft>
              <a:buClr>
                <a:srgbClr val="616161"/>
              </a:buClr>
              <a:buSzPct val="100000"/>
              <a:buNone/>
              <a:defRPr sz="1800">
                <a:solidFill>
                  <a:srgbClr val="616161"/>
                </a:solidFill>
              </a:defRPr>
            </a:lvl5pPr>
            <a:lvl6pPr lvl="5" algn="l">
              <a:lnSpc>
                <a:spcPct val="100000"/>
              </a:lnSpc>
              <a:spcBef>
                <a:spcPts val="0"/>
              </a:spcBef>
              <a:spcAft>
                <a:spcPts val="0"/>
              </a:spcAft>
              <a:buClr>
                <a:srgbClr val="616161"/>
              </a:buClr>
              <a:buSzPct val="100000"/>
              <a:buNone/>
              <a:defRPr sz="1800">
                <a:solidFill>
                  <a:srgbClr val="616161"/>
                </a:solidFill>
              </a:defRPr>
            </a:lvl6pPr>
            <a:lvl7pPr lvl="6" algn="l">
              <a:lnSpc>
                <a:spcPct val="100000"/>
              </a:lnSpc>
              <a:spcBef>
                <a:spcPts val="0"/>
              </a:spcBef>
              <a:spcAft>
                <a:spcPts val="0"/>
              </a:spcAft>
              <a:buClr>
                <a:srgbClr val="616161"/>
              </a:buClr>
              <a:buSzPct val="100000"/>
              <a:buNone/>
              <a:defRPr sz="1800">
                <a:solidFill>
                  <a:srgbClr val="616161"/>
                </a:solidFill>
              </a:defRPr>
            </a:lvl7pPr>
            <a:lvl8pPr lvl="7" algn="l">
              <a:lnSpc>
                <a:spcPct val="100000"/>
              </a:lnSpc>
              <a:spcBef>
                <a:spcPts val="0"/>
              </a:spcBef>
              <a:spcAft>
                <a:spcPts val="0"/>
              </a:spcAft>
              <a:buClr>
                <a:srgbClr val="616161"/>
              </a:buClr>
              <a:buSzPct val="100000"/>
              <a:buNone/>
              <a:defRPr sz="1800">
                <a:solidFill>
                  <a:srgbClr val="616161"/>
                </a:solidFill>
              </a:defRPr>
            </a:lvl8pPr>
            <a:lvl9pPr lvl="8" algn="l">
              <a:lnSpc>
                <a:spcPct val="100000"/>
              </a:lnSpc>
              <a:spcBef>
                <a:spcPts val="0"/>
              </a:spcBef>
              <a:spcAft>
                <a:spcPts val="0"/>
              </a:spcAft>
              <a:buClr>
                <a:srgbClr val="616161"/>
              </a:buClr>
              <a:buSzPct val="100000"/>
              <a:buNone/>
              <a:defRPr sz="1800">
                <a:solidFill>
                  <a:srgbClr val="616161"/>
                </a:solidFill>
              </a:defRPr>
            </a:lvl9pPr>
          </a:lstStyle>
          <a:p/>
        </p:txBody>
      </p:sp>
      <p:sp>
        <p:nvSpPr>
          <p:cNvPr id="138" name="Shape 138"/>
          <p:cNvSpPr txBox="1"/>
          <p:nvPr>
            <p:ph idx="12" type="sldNum"/>
          </p:nvPr>
        </p:nvSpPr>
        <p:spPr>
          <a:xfrm>
            <a:off x="8472457" y="4663216"/>
            <a:ext cx="548700" cy="393600"/>
          </a:xfrm>
          <a:prstGeom prst="rect">
            <a:avLst/>
          </a:prstGeom>
          <a:noFill/>
        </p:spPr>
        <p:txBody>
          <a:bodyPr anchorCtr="0" anchor="ctr" bIns="91425" lIns="91425" rIns="91425" wrap="square" tIns="91425">
            <a:noAutofit/>
          </a:bodyPr>
          <a:lstStyle/>
          <a:p>
            <a:pPr lvl="0" algn="r">
              <a:lnSpc>
                <a:spcPct val="100000"/>
              </a:lnSpc>
              <a:spcBef>
                <a:spcPts val="0"/>
              </a:spcBef>
              <a:spcAft>
                <a:spcPts val="0"/>
              </a:spcAft>
              <a:buNone/>
            </a:pPr>
            <a:fld id="{00000000-1234-1234-1234-123412341234}" type="slidenum">
              <a:rPr lang="en" sz="1000">
                <a:solidFill>
                  <a:srgbClr val="616161"/>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wrap="square"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wrap="square"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wrap="square"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wrap="square"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wrap="square"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wrap="square"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nbviewer.jupyter.org/github/tuhinmahmud/sigkdd_austin/blob/master/SparkMllibPyspark.golf.ipynb" TargetMode="External"/><Relationship Id="rId4"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mailto:tuhinm@hotmail.com" TargetMode="External"/><Relationship Id="rId4" Type="http://schemas.openxmlformats.org/officeDocument/2006/relationships/hyperlink" Target="https://www.linkedin.com/in/tuhinmahmud/"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spark.apache.org/docs/2.2.0/api/python/_modules/pyspark/ml/classification.html#RandomForestClassifier" TargetMode="External"/><Relationship Id="rId4" Type="http://schemas.openxmlformats.org/officeDocument/2006/relationships/hyperlink" Target="https://spark.apache.org/docs/2.2.0/api/python/pyspark.ml.html#pyspark.ml.classification.RandomForestClassifier" TargetMode="External"/><Relationship Id="rId5" Type="http://schemas.openxmlformats.org/officeDocument/2006/relationships/hyperlink" Target="https://spark.apache.org/docs/2.2.0/ml-classification-regression.html#random-forest-classifier"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9.png"/><Relationship Id="rId4" Type="http://schemas.openxmlformats.org/officeDocument/2006/relationships/hyperlink" Target="http://nbviewer.jupyter.org/github/tuhinmahmud/sigkdd_austin/blob/master/SparkMlLibTitanicNewDFbasedAPI.ipynb"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nbviewer.jupyter.org/github/tuhinmahmud/sigkdd_austin/blob/master/SparkMllibPyspark.golf.ipynb" TargetMode="External"/><Relationship Id="rId4" Type="http://schemas.openxmlformats.org/officeDocument/2006/relationships/hyperlink" Target="http://nbviewer.jupyter.org/github/tuhinmahmud/sigkdd_austin/blob/master/SparkMlLibTitanicNewDFbasedAPI.ipynb"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png"/></Relationships>
</file>

<file path=ppt/slides/_rels/slide32.xml.rels><?xml version="1.0" encoding="UTF-8" standalone="yes"?><Relationships xmlns="http://schemas.openxmlformats.org/package/2006/relationships"><Relationship Id="rId10" Type="http://schemas.openxmlformats.org/officeDocument/2006/relationships/hyperlink" Target="https://spark.apache.org/docs/2.2.0/api/python/pyspark.ml.html#pyspark.ml.classification.DecisionTreeClassifier" TargetMode="External"/><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www.slideshare.net/databricks/apache-spark-mllib-20-preview-data-science-and-production" TargetMode="External"/><Relationship Id="rId4" Type="http://schemas.openxmlformats.org/officeDocument/2006/relationships/hyperlink" Target="https://spark.apache.org/mllib/" TargetMode="External"/><Relationship Id="rId9" Type="http://schemas.openxmlformats.org/officeDocument/2006/relationships/hyperlink" Target="https://spark.apache.org/docs/2.2.0/ml-classification-regression.html#random-forest-classifier" TargetMode="External"/><Relationship Id="rId5" Type="http://schemas.openxmlformats.org/officeDocument/2006/relationships/hyperlink" Target="https://spark.apache.org/docs/latest/ml-guide.html" TargetMode="External"/><Relationship Id="rId6" Type="http://schemas.openxmlformats.org/officeDocument/2006/relationships/hyperlink" Target="http://www.saedsayad.com/decision_tree.htm" TargetMode="External"/><Relationship Id="rId7" Type="http://schemas.openxmlformats.org/officeDocument/2006/relationships/hyperlink" Target="http://www.math.usu.edu/adele/RandomForests/ENAR.pdf" TargetMode="External"/><Relationship Id="rId8" Type="http://schemas.openxmlformats.org/officeDocument/2006/relationships/hyperlink" Target="https://spark.apache.org/docs/2.1.1/ml-pipeline.html#main-concepts-in-pipelin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spark.apache.org/docs/latest/ml-guide.html" TargetMode="External"/><Relationship Id="rId4" Type="http://schemas.openxmlformats.org/officeDocument/2006/relationships/image" Target="../media/image1.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spark.apache.org/news/spark-2-2-0-released.html" TargetMode="External"/><Relationship Id="rId4" Type="http://schemas.openxmlformats.org/officeDocument/2006/relationships/hyperlink" Target="http://www.numpy.or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cikit-learn.org/" TargetMode="Externa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spark.apache.org/docs/2.2.0/ml-pipeline.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Shape 143"/>
          <p:cNvSpPr txBox="1"/>
          <p:nvPr>
            <p:ph type="title"/>
          </p:nvPr>
        </p:nvSpPr>
        <p:spPr>
          <a:xfrm>
            <a:off x="311700" y="2375075"/>
            <a:ext cx="8520600" cy="1685400"/>
          </a:xfrm>
          <a:prstGeom prst="rect">
            <a:avLst/>
          </a:prstGeom>
        </p:spPr>
        <p:txBody>
          <a:bodyPr anchorCtr="0" anchor="b" bIns="91425" lIns="91425" rIns="91425" wrap="square" tIns="91425">
            <a:noAutofit/>
          </a:bodyPr>
          <a:lstStyle/>
          <a:p>
            <a:pPr lvl="0" rtl="0">
              <a:spcBef>
                <a:spcPts val="0"/>
              </a:spcBef>
              <a:buNone/>
            </a:pPr>
            <a:r>
              <a:rPr lang="en"/>
              <a:t>Austin SIGKDD Spark talk</a:t>
            </a:r>
          </a:p>
          <a:p>
            <a:pPr lvl="0" rtl="0">
              <a:spcBef>
                <a:spcPts val="0"/>
              </a:spcBef>
              <a:buNone/>
            </a:pPr>
            <a:r>
              <a:t/>
            </a:r>
            <a:endParaRPr/>
          </a:p>
          <a:p>
            <a:pPr lvl="0" rtl="0">
              <a:spcBef>
                <a:spcPts val="0"/>
              </a:spcBef>
              <a:buNone/>
            </a:pPr>
            <a:r>
              <a:rPr b="1" lang="en"/>
              <a:t>Random Forest and Decision Trees in Spark MLlib</a:t>
            </a:r>
          </a:p>
        </p:txBody>
      </p:sp>
      <p:sp>
        <p:nvSpPr>
          <p:cNvPr id="144" name="Shape 144"/>
          <p:cNvSpPr txBox="1"/>
          <p:nvPr>
            <p:ph idx="1" type="subTitle"/>
          </p:nvPr>
        </p:nvSpPr>
        <p:spPr>
          <a:xfrm>
            <a:off x="311700" y="4123350"/>
            <a:ext cx="8520600" cy="881100"/>
          </a:xfrm>
          <a:prstGeom prst="rect">
            <a:avLst/>
          </a:prstGeom>
        </p:spPr>
        <p:txBody>
          <a:bodyPr anchorCtr="0" anchor="t" bIns="91425" lIns="91425" rIns="91425" wrap="square" tIns="91425">
            <a:noAutofit/>
          </a:bodyPr>
          <a:lstStyle/>
          <a:p>
            <a:pPr lvl="0">
              <a:spcBef>
                <a:spcPts val="0"/>
              </a:spcBef>
              <a:buNone/>
            </a:pPr>
            <a:r>
              <a:rPr lang="en"/>
              <a:t>Tuhin Mahmud</a:t>
            </a:r>
          </a:p>
          <a:p>
            <a:pPr lvl="0">
              <a:spcBef>
                <a:spcPts val="0"/>
              </a:spcBef>
              <a:buNone/>
            </a:pPr>
            <a:r>
              <a:rPr lang="en"/>
              <a:t>Sep 20th, 2017</a:t>
            </a:r>
          </a:p>
          <a:p>
            <a:pPr lvl="0">
              <a:spcBef>
                <a:spcPts val="0"/>
              </a:spcBef>
              <a:buNone/>
            </a:pPr>
            <a:r>
              <a:t/>
            </a:r>
            <a:endParaRPr/>
          </a:p>
        </p:txBody>
      </p:sp>
      <p:pic>
        <p:nvPicPr>
          <p:cNvPr id="145" name="Shape 145"/>
          <p:cNvPicPr preferRelativeResize="0"/>
          <p:nvPr/>
        </p:nvPicPr>
        <p:blipFill>
          <a:blip r:embed="rId3">
            <a:alphaModFix/>
          </a:blip>
          <a:stretch>
            <a:fillRect/>
          </a:stretch>
        </p:blipFill>
        <p:spPr>
          <a:xfrm>
            <a:off x="0" y="0"/>
            <a:ext cx="5530501" cy="1813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Shape 205"/>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Decision Tree</a:t>
            </a:r>
          </a:p>
        </p:txBody>
      </p:sp>
      <p:sp>
        <p:nvSpPr>
          <p:cNvPr id="206" name="Shape 206"/>
          <p:cNvSpPr txBox="1"/>
          <p:nvPr>
            <p:ph idx="1" type="body"/>
          </p:nvPr>
        </p:nvSpPr>
        <p:spPr>
          <a:xfrm>
            <a:off x="352575" y="1013100"/>
            <a:ext cx="8520600" cy="3990900"/>
          </a:xfrm>
          <a:prstGeom prst="rect">
            <a:avLst/>
          </a:prstGeom>
        </p:spPr>
        <p:txBody>
          <a:bodyPr anchorCtr="0" anchor="t" bIns="91425" lIns="91425" rIns="91425" wrap="square" tIns="91425">
            <a:noAutofit/>
          </a:bodyPr>
          <a:lstStyle/>
          <a:p>
            <a:pPr lvl="0" rtl="0">
              <a:spcBef>
                <a:spcPts val="0"/>
              </a:spcBef>
              <a:buNone/>
            </a:pPr>
            <a:r>
              <a:t/>
            </a:r>
            <a:endParaRPr>
              <a:solidFill>
                <a:srgbClr val="000000"/>
              </a:solidFill>
            </a:endParaRPr>
          </a:p>
          <a:p>
            <a:pPr lvl="0" rtl="0">
              <a:spcBef>
                <a:spcPts val="0"/>
              </a:spcBef>
              <a:buNone/>
            </a:pPr>
            <a:r>
              <a:t/>
            </a:r>
            <a:endParaRPr>
              <a:solidFill>
                <a:srgbClr val="000000"/>
              </a:solidFill>
            </a:endParaRPr>
          </a:p>
          <a:p>
            <a:pPr lvl="0" rtl="0">
              <a:spcBef>
                <a:spcPts val="0"/>
              </a:spcBef>
              <a:buNone/>
            </a:pPr>
            <a:r>
              <a:t/>
            </a:r>
            <a:endParaRPr>
              <a:solidFill>
                <a:srgbClr val="000000"/>
              </a:solidFill>
            </a:endParaRPr>
          </a:p>
          <a:p>
            <a:pPr lvl="0" rtl="0">
              <a:spcBef>
                <a:spcPts val="0"/>
              </a:spcBef>
              <a:buNone/>
            </a:pPr>
            <a:r>
              <a:t/>
            </a:r>
            <a:endParaRPr>
              <a:solidFill>
                <a:srgbClr val="000000"/>
              </a:solidFill>
            </a:endParaRPr>
          </a:p>
          <a:p>
            <a:pPr lvl="0" rtl="0">
              <a:spcBef>
                <a:spcPts val="0"/>
              </a:spcBef>
              <a:buNone/>
            </a:pPr>
            <a:r>
              <a:t/>
            </a:r>
            <a:endParaRPr>
              <a:solidFill>
                <a:srgbClr val="000000"/>
              </a:solidFill>
            </a:endParaRPr>
          </a:p>
          <a:p>
            <a:pPr lvl="0" rtl="0">
              <a:spcBef>
                <a:spcPts val="0"/>
              </a:spcBef>
              <a:buNone/>
            </a:pPr>
            <a:r>
              <a:t/>
            </a:r>
            <a:endParaRPr>
              <a:solidFill>
                <a:srgbClr val="000000"/>
              </a:solidFill>
            </a:endParaRPr>
          </a:p>
          <a:p>
            <a:pPr lvl="0" rtl="0">
              <a:spcBef>
                <a:spcPts val="0"/>
              </a:spcBef>
              <a:buNone/>
            </a:pPr>
            <a:r>
              <a:t/>
            </a:r>
            <a:endParaRPr>
              <a:solidFill>
                <a:srgbClr val="000000"/>
              </a:solidFill>
            </a:endParaRPr>
          </a:p>
          <a:p>
            <a:pPr lvl="0" rtl="0">
              <a:spcBef>
                <a:spcPts val="0"/>
              </a:spcBef>
              <a:buNone/>
            </a:pPr>
            <a:r>
              <a:rPr lang="en" sz="1000">
                <a:solidFill>
                  <a:srgbClr val="000000"/>
                </a:solidFill>
              </a:rPr>
              <a:t>http://www.saedsayad.com/decision_tree.htm</a:t>
            </a:r>
          </a:p>
        </p:txBody>
      </p:sp>
      <p:pic>
        <p:nvPicPr>
          <p:cNvPr id="207" name="Shape 207"/>
          <p:cNvPicPr preferRelativeResize="0"/>
          <p:nvPr/>
        </p:nvPicPr>
        <p:blipFill>
          <a:blip r:embed="rId3">
            <a:alphaModFix/>
          </a:blip>
          <a:stretch>
            <a:fillRect/>
          </a:stretch>
        </p:blipFill>
        <p:spPr>
          <a:xfrm>
            <a:off x="163549" y="1185200"/>
            <a:ext cx="8816899" cy="3376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Shape 21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Decision Tree Applied</a:t>
            </a:r>
          </a:p>
        </p:txBody>
      </p:sp>
      <p:sp>
        <p:nvSpPr>
          <p:cNvPr id="213" name="Shape 213"/>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a:p>
            <a:pPr lvl="0">
              <a:spcBef>
                <a:spcPts val="0"/>
              </a:spcBef>
              <a:buNone/>
            </a:pPr>
            <a:r>
              <a:t/>
            </a:r>
            <a:endParaRPr/>
          </a:p>
        </p:txBody>
      </p:sp>
      <p:pic>
        <p:nvPicPr>
          <p:cNvPr id="214" name="Shape 214"/>
          <p:cNvPicPr preferRelativeResize="0"/>
          <p:nvPr/>
        </p:nvPicPr>
        <p:blipFill>
          <a:blip r:embed="rId3">
            <a:alphaModFix/>
          </a:blip>
          <a:stretch>
            <a:fillRect/>
          </a:stretch>
        </p:blipFill>
        <p:spPr>
          <a:xfrm>
            <a:off x="496075" y="1091525"/>
            <a:ext cx="2976110" cy="2952149"/>
          </a:xfrm>
          <a:prstGeom prst="rect">
            <a:avLst/>
          </a:prstGeom>
          <a:noFill/>
          <a:ln>
            <a:noFill/>
          </a:ln>
        </p:spPr>
      </p:pic>
      <p:pic>
        <p:nvPicPr>
          <p:cNvPr id="215" name="Shape 215"/>
          <p:cNvPicPr preferRelativeResize="0"/>
          <p:nvPr/>
        </p:nvPicPr>
        <p:blipFill>
          <a:blip r:embed="rId4">
            <a:alphaModFix/>
          </a:blip>
          <a:stretch>
            <a:fillRect/>
          </a:stretch>
        </p:blipFill>
        <p:spPr>
          <a:xfrm>
            <a:off x="4175975" y="975775"/>
            <a:ext cx="3406575" cy="3067899"/>
          </a:xfrm>
          <a:prstGeom prst="rect">
            <a:avLst/>
          </a:prstGeom>
          <a:noFill/>
          <a:ln>
            <a:noFill/>
          </a:ln>
        </p:spPr>
      </p:pic>
      <p:sp>
        <p:nvSpPr>
          <p:cNvPr id="216" name="Shape 216"/>
          <p:cNvSpPr txBox="1"/>
          <p:nvPr/>
        </p:nvSpPr>
        <p:spPr>
          <a:xfrm>
            <a:off x="256350" y="4812125"/>
            <a:ext cx="8029800" cy="314100"/>
          </a:xfrm>
          <a:prstGeom prst="rect">
            <a:avLst/>
          </a:prstGeom>
          <a:noFill/>
          <a:ln>
            <a:noFill/>
          </a:ln>
        </p:spPr>
        <p:txBody>
          <a:bodyPr anchorCtr="0" anchor="t" bIns="91425" lIns="91425" rIns="91425" wrap="square" tIns="91425">
            <a:noAutofit/>
          </a:bodyPr>
          <a:lstStyle/>
          <a:p>
            <a:pPr lvl="0">
              <a:spcBef>
                <a:spcPts val="0"/>
              </a:spcBef>
              <a:buNone/>
            </a:pPr>
            <a:r>
              <a:rPr lang="en"/>
              <a:t> </a:t>
            </a:r>
            <a:r>
              <a:rPr lang="en" sz="800"/>
              <a:t>Machine learning with Random Forests And Decision Trees- A visual Guide for Beginner - by Scott Hartshorn</a:t>
            </a:r>
          </a:p>
          <a:p>
            <a:pPr lvl="0" rtl="0">
              <a:spcBef>
                <a:spcPts val="0"/>
              </a:spcBef>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Shape 221"/>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DecisionTrees packages in MLlib</a:t>
            </a:r>
          </a:p>
        </p:txBody>
      </p:sp>
      <p:sp>
        <p:nvSpPr>
          <p:cNvPr id="222" name="Shape 222"/>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228600" lvl="0" marL="457200" marR="88900" rtl="0">
              <a:lnSpc>
                <a:spcPct val="166666"/>
              </a:lnSpc>
              <a:spcBef>
                <a:spcPts val="0"/>
              </a:spcBef>
              <a:spcAft>
                <a:spcPts val="800"/>
              </a:spcAft>
              <a:buClr>
                <a:srgbClr val="000000"/>
              </a:buClr>
              <a:buFont typeface="Cambria"/>
              <a:buAutoNum type="arabicPeriod"/>
            </a:pPr>
            <a:r>
              <a:rPr lang="en">
                <a:solidFill>
                  <a:srgbClr val="000000"/>
                </a:solidFill>
                <a:highlight>
                  <a:srgbClr val="F5F5F5"/>
                </a:highlight>
                <a:latin typeface="Cambria"/>
                <a:ea typeface="Cambria"/>
                <a:cs typeface="Cambria"/>
                <a:sym typeface="Cambria"/>
              </a:rPr>
              <a:t>from pyspark.</a:t>
            </a:r>
            <a:r>
              <a:rPr b="1" lang="en">
                <a:solidFill>
                  <a:srgbClr val="000000"/>
                </a:solidFill>
                <a:highlight>
                  <a:srgbClr val="F5F5F5"/>
                </a:highlight>
                <a:latin typeface="Cambria"/>
                <a:ea typeface="Cambria"/>
                <a:cs typeface="Cambria"/>
                <a:sym typeface="Cambria"/>
              </a:rPr>
              <a:t>mllib</a:t>
            </a:r>
            <a:r>
              <a:rPr lang="en">
                <a:solidFill>
                  <a:srgbClr val="000000"/>
                </a:solidFill>
                <a:highlight>
                  <a:srgbClr val="F5F5F5"/>
                </a:highlight>
                <a:latin typeface="Cambria"/>
                <a:ea typeface="Cambria"/>
                <a:cs typeface="Cambria"/>
                <a:sym typeface="Cambria"/>
              </a:rPr>
              <a:t>.tree import DecisionTree, DecisionTreeModel  ( RDD based)</a:t>
            </a:r>
          </a:p>
          <a:p>
            <a:pPr indent="-228600" lvl="0" marL="457200" rtl="0">
              <a:spcBef>
                <a:spcPts val="0"/>
              </a:spcBef>
              <a:spcAft>
                <a:spcPts val="0"/>
              </a:spcAft>
              <a:buClr>
                <a:srgbClr val="000000"/>
              </a:buClr>
              <a:buFont typeface="Cambria"/>
              <a:buAutoNum type="arabicPeriod"/>
            </a:pPr>
            <a:r>
              <a:rPr lang="en">
                <a:solidFill>
                  <a:srgbClr val="000000"/>
                </a:solidFill>
                <a:latin typeface="Cambria"/>
                <a:ea typeface="Cambria"/>
                <a:cs typeface="Cambria"/>
                <a:sym typeface="Cambria"/>
              </a:rPr>
              <a:t>from </a:t>
            </a:r>
            <a:r>
              <a:rPr b="1" lang="en">
                <a:solidFill>
                  <a:srgbClr val="000000"/>
                </a:solidFill>
                <a:latin typeface="Cambria"/>
                <a:ea typeface="Cambria"/>
                <a:cs typeface="Cambria"/>
                <a:sym typeface="Cambria"/>
              </a:rPr>
              <a:t>pyspark.ml.</a:t>
            </a:r>
            <a:r>
              <a:rPr lang="en">
                <a:solidFill>
                  <a:srgbClr val="000000"/>
                </a:solidFill>
                <a:latin typeface="Cambria"/>
                <a:ea typeface="Cambria"/>
                <a:cs typeface="Cambria"/>
                <a:sym typeface="Cambria"/>
              </a:rPr>
              <a:t>classification import DecisionTreeClassifier (Dataframe based)</a:t>
            </a:r>
          </a:p>
          <a:p>
            <a:pPr lvl="0" rtl="0">
              <a:spcBef>
                <a:spcPts val="0"/>
              </a:spcBef>
              <a:spcAft>
                <a:spcPts val="0"/>
              </a:spcAft>
              <a:buNone/>
            </a:pPr>
            <a:r>
              <a:t/>
            </a:r>
            <a:endParaRPr>
              <a:solidFill>
                <a:srgbClr val="000000"/>
              </a:solidFill>
              <a:latin typeface="Cambria"/>
              <a:ea typeface="Cambria"/>
              <a:cs typeface="Cambria"/>
              <a:sym typeface="Cambria"/>
            </a:endParaRPr>
          </a:p>
          <a:p>
            <a:pPr lvl="0" rtl="0">
              <a:spcBef>
                <a:spcPts val="0"/>
              </a:spcBef>
              <a:spcAft>
                <a:spcPts val="0"/>
              </a:spcAft>
              <a:buNone/>
            </a:pPr>
            <a:r>
              <a:t/>
            </a:r>
            <a:endParaRPr>
              <a:solidFill>
                <a:srgbClr val="000000"/>
              </a:solidFill>
              <a:latin typeface="Cambria"/>
              <a:ea typeface="Cambria"/>
              <a:cs typeface="Cambria"/>
              <a:sym typeface="Cambria"/>
            </a:endParaRPr>
          </a:p>
          <a:p>
            <a:pPr lvl="0" marR="88900" rtl="0">
              <a:lnSpc>
                <a:spcPct val="166666"/>
              </a:lnSpc>
              <a:spcBef>
                <a:spcPts val="0"/>
              </a:spcBef>
              <a:spcAft>
                <a:spcPts val="800"/>
              </a:spcAft>
              <a:buNone/>
            </a:pPr>
            <a:r>
              <a:t/>
            </a:r>
            <a:endParaRPr b="1" sz="1200">
              <a:solidFill>
                <a:srgbClr val="0E84B5"/>
              </a:solidFill>
              <a:highlight>
                <a:srgbClr val="F5F5F5"/>
              </a:highlight>
              <a:latin typeface="Verdana"/>
              <a:ea typeface="Verdana"/>
              <a:cs typeface="Verdana"/>
              <a:sym typeface="Verdana"/>
            </a:endParaRPr>
          </a:p>
          <a:p>
            <a:pPr lvl="0">
              <a:spcBef>
                <a:spcPts val="0"/>
              </a:spcBef>
              <a:buNone/>
            </a:pPr>
            <a:r>
              <a:t/>
            </a:r>
            <a:endParaRPr/>
          </a:p>
        </p:txBody>
      </p:sp>
      <p:sp>
        <p:nvSpPr>
          <p:cNvPr id="223" name="Shape 223"/>
          <p:cNvSpPr txBox="1"/>
          <p:nvPr/>
        </p:nvSpPr>
        <p:spPr>
          <a:xfrm>
            <a:off x="363850" y="4614275"/>
            <a:ext cx="4043700" cy="396900"/>
          </a:xfrm>
          <a:prstGeom prst="rect">
            <a:avLst/>
          </a:prstGeom>
          <a:noFill/>
          <a:ln>
            <a:noFill/>
          </a:ln>
        </p:spPr>
        <p:txBody>
          <a:bodyPr anchorCtr="0" anchor="t" bIns="91425" lIns="91425" rIns="91425" wrap="square" tIns="91425">
            <a:noAutofit/>
          </a:bodyPr>
          <a:lstStyle/>
          <a:p>
            <a:pPr lvl="0">
              <a:spcBef>
                <a:spcPts val="0"/>
              </a:spcBef>
              <a:buNone/>
            </a:pPr>
            <a:r>
              <a:rPr lang="en" sz="800"/>
              <a:t>https://spark.apache.org/docs/2.2.0/ml-classification-regression.html#decision-trees</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69850" lvl="0" marL="101600" marR="101600" rtl="0">
              <a:lnSpc>
                <a:spcPct val="120000"/>
              </a:lnSpc>
              <a:spcBef>
                <a:spcPts val="1800"/>
              </a:spcBef>
              <a:spcAft>
                <a:spcPts val="1800"/>
              </a:spcAft>
              <a:buClr>
                <a:schemeClr val="dk1"/>
              </a:buClr>
              <a:buSzPct val="61111"/>
              <a:buFont typeface="Arial"/>
              <a:buNone/>
            </a:pPr>
            <a:r>
              <a:rPr b="1" lang="en" sz="1800">
                <a:solidFill>
                  <a:srgbClr val="222222"/>
                </a:solidFill>
                <a:highlight>
                  <a:srgbClr val="FFFFFF"/>
                </a:highlight>
              </a:rPr>
              <a:t>DecisionTree Classifier (MLlib Dataframe based API)</a:t>
            </a:r>
          </a:p>
        </p:txBody>
      </p:sp>
      <p:sp>
        <p:nvSpPr>
          <p:cNvPr id="229" name="Shape 229"/>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p:txBody>
      </p:sp>
      <p:sp>
        <p:nvSpPr>
          <p:cNvPr id="230" name="Shape 230"/>
          <p:cNvSpPr txBox="1"/>
          <p:nvPr/>
        </p:nvSpPr>
        <p:spPr>
          <a:xfrm>
            <a:off x="992325" y="1314850"/>
            <a:ext cx="6408600" cy="3000000"/>
          </a:xfrm>
          <a:prstGeom prst="rect">
            <a:avLst/>
          </a:prstGeom>
          <a:noFill/>
          <a:ln>
            <a:noFill/>
          </a:ln>
        </p:spPr>
        <p:txBody>
          <a:bodyPr anchorCtr="0" anchor="ctr" bIns="91425" lIns="91425" rIns="91425" wrap="square" tIns="91425">
            <a:noAutofit/>
          </a:bodyPr>
          <a:lstStyle/>
          <a:p>
            <a:pPr indent="0" lvl="0" marL="101600" marR="101600" rtl="0">
              <a:lnSpc>
                <a:spcPct val="120000"/>
              </a:lnSpc>
              <a:spcBef>
                <a:spcPts val="1800"/>
              </a:spcBef>
              <a:spcAft>
                <a:spcPts val="1800"/>
              </a:spcAft>
              <a:buNone/>
            </a:pPr>
            <a:r>
              <a:rPr b="1" lang="en" sz="1200">
                <a:solidFill>
                  <a:srgbClr val="C65D09"/>
                </a:solidFill>
                <a:highlight>
                  <a:srgbClr val="FFFFFF"/>
                </a:highlight>
              </a:rPr>
              <a:t>&gt;&gt;&gt; </a:t>
            </a:r>
            <a:r>
              <a:rPr b="1" lang="en" sz="1200">
                <a:solidFill>
                  <a:srgbClr val="007020"/>
                </a:solidFill>
                <a:highlight>
                  <a:srgbClr val="FFFFFF"/>
                </a:highlight>
              </a:rPr>
              <a:t>from</a:t>
            </a:r>
            <a:r>
              <a:rPr lang="en" sz="1200">
                <a:solidFill>
                  <a:srgbClr val="222222"/>
                </a:solidFill>
                <a:highlight>
                  <a:srgbClr val="FFFFFF"/>
                </a:highlight>
              </a:rPr>
              <a:t> </a:t>
            </a:r>
            <a:r>
              <a:rPr b="1" lang="en" sz="1200">
                <a:solidFill>
                  <a:srgbClr val="0E84B5"/>
                </a:solidFill>
                <a:highlight>
                  <a:srgbClr val="FFFFFF"/>
                </a:highlight>
              </a:rPr>
              <a:t>pyspark.ml.linalg</a:t>
            </a:r>
            <a:r>
              <a:rPr lang="en" sz="1200">
                <a:solidFill>
                  <a:srgbClr val="222222"/>
                </a:solidFill>
                <a:highlight>
                  <a:srgbClr val="FFFFFF"/>
                </a:highlight>
              </a:rPr>
              <a:t> </a:t>
            </a:r>
            <a:r>
              <a:rPr b="1" lang="en" sz="1200">
                <a:solidFill>
                  <a:srgbClr val="007020"/>
                </a:solidFill>
                <a:highlight>
                  <a:srgbClr val="FFFFFF"/>
                </a:highlight>
              </a:rPr>
              <a:t>import</a:t>
            </a:r>
            <a:r>
              <a:rPr lang="en" sz="1200">
                <a:solidFill>
                  <a:srgbClr val="222222"/>
                </a:solidFill>
                <a:highlight>
                  <a:srgbClr val="FFFFFF"/>
                </a:highlight>
              </a:rPr>
              <a:t> Vectors</a:t>
            </a:r>
            <a:br>
              <a:rPr lang="en" sz="1200">
                <a:solidFill>
                  <a:srgbClr val="222222"/>
                </a:solidFill>
                <a:highlight>
                  <a:srgbClr val="FFFFFF"/>
                </a:highlight>
              </a:rPr>
            </a:br>
            <a:r>
              <a:rPr b="1" lang="en" sz="1200">
                <a:solidFill>
                  <a:srgbClr val="C65D09"/>
                </a:solidFill>
                <a:highlight>
                  <a:srgbClr val="FFFFFF"/>
                </a:highlight>
              </a:rPr>
              <a:t>&gt;&gt;&gt; </a:t>
            </a:r>
            <a:r>
              <a:rPr b="1" lang="en" sz="1200">
                <a:solidFill>
                  <a:srgbClr val="007020"/>
                </a:solidFill>
                <a:highlight>
                  <a:srgbClr val="FFFFFF"/>
                </a:highlight>
              </a:rPr>
              <a:t>from</a:t>
            </a:r>
            <a:r>
              <a:rPr lang="en" sz="1200">
                <a:solidFill>
                  <a:srgbClr val="222222"/>
                </a:solidFill>
                <a:highlight>
                  <a:srgbClr val="FFFFFF"/>
                </a:highlight>
              </a:rPr>
              <a:t> </a:t>
            </a:r>
            <a:r>
              <a:rPr b="1" lang="en" sz="1200">
                <a:solidFill>
                  <a:srgbClr val="0E84B5"/>
                </a:solidFill>
                <a:highlight>
                  <a:srgbClr val="FFFFFF"/>
                </a:highlight>
              </a:rPr>
              <a:t>pyspark.ml.feature</a:t>
            </a:r>
            <a:r>
              <a:rPr lang="en" sz="1200">
                <a:solidFill>
                  <a:srgbClr val="222222"/>
                </a:solidFill>
                <a:highlight>
                  <a:srgbClr val="FFFFFF"/>
                </a:highlight>
              </a:rPr>
              <a:t> </a:t>
            </a:r>
            <a:r>
              <a:rPr b="1" lang="en" sz="1200">
                <a:solidFill>
                  <a:srgbClr val="007020"/>
                </a:solidFill>
                <a:highlight>
                  <a:srgbClr val="FFFFFF"/>
                </a:highlight>
              </a:rPr>
              <a:t>import</a:t>
            </a:r>
            <a:r>
              <a:rPr lang="en" sz="1200">
                <a:solidFill>
                  <a:srgbClr val="222222"/>
                </a:solidFill>
                <a:highlight>
                  <a:srgbClr val="FFFFFF"/>
                </a:highlight>
              </a:rPr>
              <a:t> StringIndexer</a:t>
            </a:r>
            <a:br>
              <a:rPr lang="en" sz="1200">
                <a:solidFill>
                  <a:srgbClr val="222222"/>
                </a:solidFill>
                <a:highlight>
                  <a:srgbClr val="FFFFFF"/>
                </a:highlight>
              </a:rPr>
            </a:br>
            <a:r>
              <a:rPr b="1" lang="en" sz="1200">
                <a:solidFill>
                  <a:srgbClr val="C65D09"/>
                </a:solidFill>
                <a:highlight>
                  <a:srgbClr val="FFFFFF"/>
                </a:highlight>
              </a:rPr>
              <a:t>&gt;&gt;&gt; </a:t>
            </a:r>
            <a:r>
              <a:rPr lang="en" sz="1200">
                <a:solidFill>
                  <a:srgbClr val="222222"/>
                </a:solidFill>
                <a:highlight>
                  <a:srgbClr val="FFFFFF"/>
                </a:highlight>
              </a:rPr>
              <a:t>df </a:t>
            </a:r>
            <a:r>
              <a:rPr lang="en" sz="1200">
                <a:solidFill>
                  <a:srgbClr val="666666"/>
                </a:solidFill>
                <a:highlight>
                  <a:srgbClr val="FFFFFF"/>
                </a:highlight>
              </a:rPr>
              <a:t>=</a:t>
            </a:r>
            <a:r>
              <a:rPr lang="en" sz="1200">
                <a:solidFill>
                  <a:srgbClr val="222222"/>
                </a:solidFill>
                <a:highlight>
                  <a:srgbClr val="FFFFFF"/>
                </a:highlight>
              </a:rPr>
              <a:t> spark</a:t>
            </a:r>
            <a:r>
              <a:rPr lang="en" sz="1200">
                <a:solidFill>
                  <a:srgbClr val="666666"/>
                </a:solidFill>
                <a:highlight>
                  <a:srgbClr val="FFFFFF"/>
                </a:highlight>
              </a:rPr>
              <a:t>.</a:t>
            </a:r>
            <a:r>
              <a:rPr lang="en" sz="1200">
                <a:solidFill>
                  <a:srgbClr val="222222"/>
                </a:solidFill>
                <a:highlight>
                  <a:srgbClr val="FFFFFF"/>
                </a:highlight>
              </a:rPr>
              <a:t>createDataFrame([</a:t>
            </a:r>
            <a:br>
              <a:rPr lang="en" sz="1200">
                <a:solidFill>
                  <a:srgbClr val="222222"/>
                </a:solidFill>
                <a:highlight>
                  <a:srgbClr val="FFFFFF"/>
                </a:highlight>
              </a:rPr>
            </a:br>
            <a:r>
              <a:rPr b="1" lang="en" sz="1200">
                <a:solidFill>
                  <a:srgbClr val="C65D09"/>
                </a:solidFill>
                <a:highlight>
                  <a:srgbClr val="FFFFFF"/>
                </a:highlight>
              </a:rPr>
              <a:t>... </a:t>
            </a:r>
            <a:r>
              <a:rPr lang="en" sz="1200">
                <a:solidFill>
                  <a:srgbClr val="222222"/>
                </a:solidFill>
                <a:highlight>
                  <a:srgbClr val="FFFFFF"/>
                </a:highlight>
              </a:rPr>
              <a:t>   (</a:t>
            </a:r>
            <a:r>
              <a:rPr lang="en" sz="1200">
                <a:solidFill>
                  <a:srgbClr val="208050"/>
                </a:solidFill>
                <a:highlight>
                  <a:srgbClr val="FFFFFF"/>
                </a:highlight>
              </a:rPr>
              <a:t>1.0</a:t>
            </a:r>
            <a:r>
              <a:rPr lang="en" sz="1200">
                <a:solidFill>
                  <a:srgbClr val="222222"/>
                </a:solidFill>
                <a:highlight>
                  <a:srgbClr val="FFFFFF"/>
                </a:highlight>
              </a:rPr>
              <a:t>, Vectors</a:t>
            </a:r>
            <a:r>
              <a:rPr lang="en" sz="1200">
                <a:solidFill>
                  <a:srgbClr val="666666"/>
                </a:solidFill>
                <a:highlight>
                  <a:srgbClr val="FFFFFF"/>
                </a:highlight>
              </a:rPr>
              <a:t>.</a:t>
            </a:r>
            <a:r>
              <a:rPr lang="en" sz="1200">
                <a:solidFill>
                  <a:srgbClr val="222222"/>
                </a:solidFill>
                <a:highlight>
                  <a:srgbClr val="FFFFFF"/>
                </a:highlight>
              </a:rPr>
              <a:t>dense(</a:t>
            </a:r>
            <a:r>
              <a:rPr lang="en" sz="1200">
                <a:solidFill>
                  <a:srgbClr val="208050"/>
                </a:solidFill>
                <a:highlight>
                  <a:srgbClr val="FFFFFF"/>
                </a:highlight>
              </a:rPr>
              <a:t>1.0</a:t>
            </a:r>
            <a:r>
              <a:rPr lang="en" sz="1200">
                <a:solidFill>
                  <a:srgbClr val="222222"/>
                </a:solidFill>
                <a:highlight>
                  <a:srgbClr val="FFFFFF"/>
                </a:highlight>
              </a:rPr>
              <a:t>)),</a:t>
            </a:r>
            <a:br>
              <a:rPr lang="en" sz="1200">
                <a:solidFill>
                  <a:srgbClr val="222222"/>
                </a:solidFill>
                <a:highlight>
                  <a:srgbClr val="FFFFFF"/>
                </a:highlight>
              </a:rPr>
            </a:br>
            <a:r>
              <a:rPr b="1" lang="en" sz="1200">
                <a:solidFill>
                  <a:srgbClr val="C65D09"/>
                </a:solidFill>
                <a:highlight>
                  <a:srgbClr val="FFFFFF"/>
                </a:highlight>
              </a:rPr>
              <a:t>... </a:t>
            </a:r>
            <a:r>
              <a:rPr lang="en" sz="1200">
                <a:solidFill>
                  <a:srgbClr val="222222"/>
                </a:solidFill>
                <a:highlight>
                  <a:srgbClr val="FFFFFF"/>
                </a:highlight>
              </a:rPr>
              <a:t>   (</a:t>
            </a:r>
            <a:r>
              <a:rPr lang="en" sz="1200">
                <a:solidFill>
                  <a:srgbClr val="208050"/>
                </a:solidFill>
                <a:highlight>
                  <a:srgbClr val="FFFFFF"/>
                </a:highlight>
              </a:rPr>
              <a:t>0.0</a:t>
            </a:r>
            <a:r>
              <a:rPr lang="en" sz="1200">
                <a:solidFill>
                  <a:srgbClr val="222222"/>
                </a:solidFill>
                <a:highlight>
                  <a:srgbClr val="FFFFFF"/>
                </a:highlight>
              </a:rPr>
              <a:t>, Vectors</a:t>
            </a:r>
            <a:r>
              <a:rPr lang="en" sz="1200">
                <a:solidFill>
                  <a:srgbClr val="666666"/>
                </a:solidFill>
                <a:highlight>
                  <a:srgbClr val="FFFFFF"/>
                </a:highlight>
              </a:rPr>
              <a:t>.</a:t>
            </a:r>
            <a:r>
              <a:rPr lang="en" sz="1200">
                <a:solidFill>
                  <a:srgbClr val="222222"/>
                </a:solidFill>
                <a:highlight>
                  <a:srgbClr val="FFFFFF"/>
                </a:highlight>
              </a:rPr>
              <a:t>sparse(</a:t>
            </a:r>
            <a:r>
              <a:rPr lang="en" sz="1200">
                <a:solidFill>
                  <a:srgbClr val="208050"/>
                </a:solidFill>
                <a:highlight>
                  <a:srgbClr val="FFFFFF"/>
                </a:highlight>
              </a:rPr>
              <a:t>1</a:t>
            </a:r>
            <a:r>
              <a:rPr lang="en" sz="1200">
                <a:solidFill>
                  <a:srgbClr val="222222"/>
                </a:solidFill>
                <a:highlight>
                  <a:srgbClr val="FFFFFF"/>
                </a:highlight>
              </a:rPr>
              <a:t>, [], []))], [</a:t>
            </a:r>
            <a:r>
              <a:rPr lang="en" sz="1200">
                <a:solidFill>
                  <a:srgbClr val="4070A0"/>
                </a:solidFill>
                <a:highlight>
                  <a:srgbClr val="FFFFFF"/>
                </a:highlight>
              </a:rPr>
              <a:t>"label"</a:t>
            </a:r>
            <a:r>
              <a:rPr lang="en" sz="1200">
                <a:solidFill>
                  <a:srgbClr val="222222"/>
                </a:solidFill>
                <a:highlight>
                  <a:srgbClr val="FFFFFF"/>
                </a:highlight>
              </a:rPr>
              <a:t>, </a:t>
            </a:r>
            <a:r>
              <a:rPr lang="en" sz="1200">
                <a:solidFill>
                  <a:srgbClr val="4070A0"/>
                </a:solidFill>
                <a:highlight>
                  <a:srgbClr val="FFFFFF"/>
                </a:highlight>
              </a:rPr>
              <a:t>"features"</a:t>
            </a:r>
            <a:r>
              <a:rPr lang="en" sz="1200">
                <a:solidFill>
                  <a:srgbClr val="222222"/>
                </a:solidFill>
                <a:highlight>
                  <a:srgbClr val="FFFFFF"/>
                </a:highlight>
              </a:rPr>
              <a:t>])</a:t>
            </a:r>
            <a:br>
              <a:rPr lang="en" sz="1200">
                <a:solidFill>
                  <a:srgbClr val="222222"/>
                </a:solidFill>
                <a:highlight>
                  <a:srgbClr val="FFFFFF"/>
                </a:highlight>
              </a:rPr>
            </a:br>
            <a:r>
              <a:rPr b="1" lang="en" sz="1200">
                <a:solidFill>
                  <a:srgbClr val="C65D09"/>
                </a:solidFill>
                <a:highlight>
                  <a:srgbClr val="FFFFFF"/>
                </a:highlight>
              </a:rPr>
              <a:t>&gt;&gt;&gt; </a:t>
            </a:r>
            <a:r>
              <a:rPr lang="en" sz="1200">
                <a:solidFill>
                  <a:srgbClr val="222222"/>
                </a:solidFill>
                <a:highlight>
                  <a:srgbClr val="FFFFFF"/>
                </a:highlight>
              </a:rPr>
              <a:t>stringIndexer </a:t>
            </a:r>
            <a:r>
              <a:rPr lang="en" sz="1200">
                <a:solidFill>
                  <a:srgbClr val="666666"/>
                </a:solidFill>
                <a:highlight>
                  <a:srgbClr val="FFFFFF"/>
                </a:highlight>
              </a:rPr>
              <a:t>=</a:t>
            </a:r>
            <a:r>
              <a:rPr lang="en" sz="1200">
                <a:solidFill>
                  <a:srgbClr val="222222"/>
                </a:solidFill>
                <a:highlight>
                  <a:srgbClr val="FFFFFF"/>
                </a:highlight>
              </a:rPr>
              <a:t> StringIndexer(inputCol</a:t>
            </a:r>
            <a:r>
              <a:rPr lang="en" sz="1200">
                <a:solidFill>
                  <a:srgbClr val="666666"/>
                </a:solidFill>
                <a:highlight>
                  <a:srgbClr val="FFFFFF"/>
                </a:highlight>
              </a:rPr>
              <a:t>=</a:t>
            </a:r>
            <a:r>
              <a:rPr lang="en" sz="1200">
                <a:solidFill>
                  <a:srgbClr val="4070A0"/>
                </a:solidFill>
                <a:highlight>
                  <a:srgbClr val="FFFFFF"/>
                </a:highlight>
              </a:rPr>
              <a:t>"label"</a:t>
            </a:r>
            <a:r>
              <a:rPr lang="en" sz="1200">
                <a:solidFill>
                  <a:srgbClr val="222222"/>
                </a:solidFill>
                <a:highlight>
                  <a:srgbClr val="FFFFFF"/>
                </a:highlight>
              </a:rPr>
              <a:t>, outputCol</a:t>
            </a:r>
            <a:r>
              <a:rPr lang="en" sz="1200">
                <a:solidFill>
                  <a:srgbClr val="666666"/>
                </a:solidFill>
                <a:highlight>
                  <a:srgbClr val="FFFFFF"/>
                </a:highlight>
              </a:rPr>
              <a:t>=</a:t>
            </a:r>
            <a:r>
              <a:rPr lang="en" sz="1200">
                <a:solidFill>
                  <a:srgbClr val="4070A0"/>
                </a:solidFill>
                <a:highlight>
                  <a:srgbClr val="FFFFFF"/>
                </a:highlight>
              </a:rPr>
              <a:t>"indexed"</a:t>
            </a:r>
            <a:r>
              <a:rPr lang="en" sz="1200">
                <a:solidFill>
                  <a:srgbClr val="222222"/>
                </a:solidFill>
                <a:highlight>
                  <a:srgbClr val="FFFFFF"/>
                </a:highlight>
              </a:rPr>
              <a:t>)</a:t>
            </a:r>
            <a:br>
              <a:rPr lang="en" sz="1200">
                <a:solidFill>
                  <a:srgbClr val="222222"/>
                </a:solidFill>
                <a:highlight>
                  <a:srgbClr val="FFFFFF"/>
                </a:highlight>
              </a:rPr>
            </a:br>
            <a:r>
              <a:rPr b="1" lang="en" sz="1200">
                <a:solidFill>
                  <a:srgbClr val="C65D09"/>
                </a:solidFill>
                <a:highlight>
                  <a:srgbClr val="FFFFFF"/>
                </a:highlight>
              </a:rPr>
              <a:t>&gt;&gt;&gt; </a:t>
            </a:r>
            <a:r>
              <a:rPr lang="en" sz="1200">
                <a:solidFill>
                  <a:srgbClr val="222222"/>
                </a:solidFill>
                <a:highlight>
                  <a:srgbClr val="FFFFFF"/>
                </a:highlight>
              </a:rPr>
              <a:t>si_model </a:t>
            </a:r>
            <a:r>
              <a:rPr lang="en" sz="1200">
                <a:solidFill>
                  <a:srgbClr val="666666"/>
                </a:solidFill>
                <a:highlight>
                  <a:srgbClr val="FFFFFF"/>
                </a:highlight>
              </a:rPr>
              <a:t>=</a:t>
            </a:r>
            <a:r>
              <a:rPr lang="en" sz="1200">
                <a:solidFill>
                  <a:srgbClr val="222222"/>
                </a:solidFill>
                <a:highlight>
                  <a:srgbClr val="FFFFFF"/>
                </a:highlight>
              </a:rPr>
              <a:t> stringIndexer</a:t>
            </a:r>
            <a:r>
              <a:rPr lang="en" sz="1200">
                <a:solidFill>
                  <a:srgbClr val="666666"/>
                </a:solidFill>
                <a:highlight>
                  <a:srgbClr val="FFFFFF"/>
                </a:highlight>
              </a:rPr>
              <a:t>.</a:t>
            </a:r>
            <a:r>
              <a:rPr lang="en" sz="1200">
                <a:solidFill>
                  <a:srgbClr val="222222"/>
                </a:solidFill>
                <a:highlight>
                  <a:srgbClr val="FFFFFF"/>
                </a:highlight>
              </a:rPr>
              <a:t>fit(df)</a:t>
            </a:r>
            <a:br>
              <a:rPr lang="en" sz="1200">
                <a:solidFill>
                  <a:srgbClr val="222222"/>
                </a:solidFill>
                <a:highlight>
                  <a:srgbClr val="FFFFFF"/>
                </a:highlight>
              </a:rPr>
            </a:br>
            <a:r>
              <a:rPr b="1" lang="en" sz="1200">
                <a:solidFill>
                  <a:srgbClr val="C65D09"/>
                </a:solidFill>
                <a:highlight>
                  <a:srgbClr val="FFFFFF"/>
                </a:highlight>
              </a:rPr>
              <a:t>&gt;&gt;&gt; </a:t>
            </a:r>
            <a:r>
              <a:rPr lang="en" sz="1200">
                <a:solidFill>
                  <a:srgbClr val="222222"/>
                </a:solidFill>
                <a:highlight>
                  <a:srgbClr val="FFFFFF"/>
                </a:highlight>
              </a:rPr>
              <a:t>td </a:t>
            </a:r>
            <a:r>
              <a:rPr lang="en" sz="1200">
                <a:solidFill>
                  <a:srgbClr val="666666"/>
                </a:solidFill>
                <a:highlight>
                  <a:srgbClr val="FFFFFF"/>
                </a:highlight>
              </a:rPr>
              <a:t>=</a:t>
            </a:r>
            <a:r>
              <a:rPr lang="en" sz="1200">
                <a:solidFill>
                  <a:srgbClr val="222222"/>
                </a:solidFill>
                <a:highlight>
                  <a:srgbClr val="FFFFFF"/>
                </a:highlight>
              </a:rPr>
              <a:t> si_model</a:t>
            </a:r>
            <a:r>
              <a:rPr lang="en" sz="1200">
                <a:solidFill>
                  <a:srgbClr val="666666"/>
                </a:solidFill>
                <a:highlight>
                  <a:srgbClr val="FFFFFF"/>
                </a:highlight>
              </a:rPr>
              <a:t>.</a:t>
            </a:r>
            <a:r>
              <a:rPr lang="en" sz="1200">
                <a:solidFill>
                  <a:srgbClr val="222222"/>
                </a:solidFill>
                <a:highlight>
                  <a:srgbClr val="FFFFFF"/>
                </a:highlight>
              </a:rPr>
              <a:t>transform(df)</a:t>
            </a:r>
            <a:br>
              <a:rPr lang="en" sz="1200">
                <a:solidFill>
                  <a:srgbClr val="222222"/>
                </a:solidFill>
                <a:highlight>
                  <a:srgbClr val="FFFFFF"/>
                </a:highlight>
              </a:rPr>
            </a:br>
            <a:r>
              <a:rPr b="1" lang="en" sz="1200">
                <a:solidFill>
                  <a:srgbClr val="C65D09"/>
                </a:solidFill>
                <a:highlight>
                  <a:srgbClr val="FFFFFF"/>
                </a:highlight>
              </a:rPr>
              <a:t>&gt;&gt;&gt; </a:t>
            </a:r>
            <a:r>
              <a:rPr lang="en" sz="1200">
                <a:solidFill>
                  <a:srgbClr val="222222"/>
                </a:solidFill>
                <a:highlight>
                  <a:srgbClr val="FFFFFF"/>
                </a:highlight>
              </a:rPr>
              <a:t>dt </a:t>
            </a:r>
            <a:r>
              <a:rPr lang="en" sz="1200">
                <a:solidFill>
                  <a:srgbClr val="666666"/>
                </a:solidFill>
                <a:highlight>
                  <a:srgbClr val="FFFFFF"/>
                </a:highlight>
              </a:rPr>
              <a:t>=</a:t>
            </a:r>
            <a:r>
              <a:rPr lang="en" sz="1200">
                <a:solidFill>
                  <a:srgbClr val="222222"/>
                </a:solidFill>
                <a:highlight>
                  <a:srgbClr val="FFFFFF"/>
                </a:highlight>
              </a:rPr>
              <a:t> DecisionTreeClassifier(maxDepth</a:t>
            </a:r>
            <a:r>
              <a:rPr lang="en" sz="1200">
                <a:solidFill>
                  <a:srgbClr val="666666"/>
                </a:solidFill>
                <a:highlight>
                  <a:srgbClr val="FFFFFF"/>
                </a:highlight>
              </a:rPr>
              <a:t>=</a:t>
            </a:r>
            <a:r>
              <a:rPr lang="en" sz="1200">
                <a:solidFill>
                  <a:srgbClr val="208050"/>
                </a:solidFill>
                <a:highlight>
                  <a:srgbClr val="FFFFFF"/>
                </a:highlight>
              </a:rPr>
              <a:t>2</a:t>
            </a:r>
            <a:r>
              <a:rPr lang="en" sz="1200">
                <a:solidFill>
                  <a:srgbClr val="222222"/>
                </a:solidFill>
                <a:highlight>
                  <a:srgbClr val="FFFFFF"/>
                </a:highlight>
              </a:rPr>
              <a:t>, labelCol</a:t>
            </a:r>
            <a:r>
              <a:rPr lang="en" sz="1200">
                <a:solidFill>
                  <a:srgbClr val="666666"/>
                </a:solidFill>
                <a:highlight>
                  <a:srgbClr val="FFFFFF"/>
                </a:highlight>
              </a:rPr>
              <a:t>=</a:t>
            </a:r>
            <a:r>
              <a:rPr lang="en" sz="1200">
                <a:solidFill>
                  <a:srgbClr val="4070A0"/>
                </a:solidFill>
                <a:highlight>
                  <a:srgbClr val="FFFFFF"/>
                </a:highlight>
              </a:rPr>
              <a:t>"indexed"</a:t>
            </a:r>
            <a:r>
              <a:rPr lang="en" sz="1200">
                <a:solidFill>
                  <a:srgbClr val="222222"/>
                </a:solidFill>
                <a:highlight>
                  <a:srgbClr val="FFFFFF"/>
                </a:highlight>
              </a:rPr>
              <a:t>)</a:t>
            </a:r>
            <a:br>
              <a:rPr lang="en" sz="1200">
                <a:solidFill>
                  <a:srgbClr val="222222"/>
                </a:solidFill>
                <a:highlight>
                  <a:srgbClr val="FFFFFF"/>
                </a:highlight>
              </a:rPr>
            </a:br>
            <a:r>
              <a:rPr b="1" lang="en" sz="1200">
                <a:solidFill>
                  <a:srgbClr val="C65D09"/>
                </a:solidFill>
                <a:highlight>
                  <a:srgbClr val="FFFFFF"/>
                </a:highlight>
              </a:rPr>
              <a:t>&gt;&gt;&gt; </a:t>
            </a:r>
            <a:r>
              <a:rPr lang="en" sz="1200">
                <a:solidFill>
                  <a:srgbClr val="222222"/>
                </a:solidFill>
                <a:highlight>
                  <a:srgbClr val="FFFFFF"/>
                </a:highlight>
              </a:rPr>
              <a:t>model </a:t>
            </a:r>
            <a:r>
              <a:rPr lang="en" sz="1200">
                <a:solidFill>
                  <a:srgbClr val="666666"/>
                </a:solidFill>
                <a:highlight>
                  <a:srgbClr val="FFFFFF"/>
                </a:highlight>
              </a:rPr>
              <a:t>=</a:t>
            </a:r>
            <a:r>
              <a:rPr lang="en" sz="1200">
                <a:solidFill>
                  <a:srgbClr val="222222"/>
                </a:solidFill>
                <a:highlight>
                  <a:srgbClr val="FFFFFF"/>
                </a:highlight>
              </a:rPr>
              <a:t> dt</a:t>
            </a:r>
            <a:r>
              <a:rPr lang="en" sz="1200">
                <a:solidFill>
                  <a:srgbClr val="666666"/>
                </a:solidFill>
                <a:highlight>
                  <a:srgbClr val="FFFFFF"/>
                </a:highlight>
              </a:rPr>
              <a:t>.</a:t>
            </a:r>
            <a:r>
              <a:rPr lang="en" sz="1200">
                <a:solidFill>
                  <a:srgbClr val="222222"/>
                </a:solidFill>
                <a:highlight>
                  <a:srgbClr val="FFFFFF"/>
                </a:highlight>
              </a:rPr>
              <a:t>fit(td)</a:t>
            </a:r>
            <a:br>
              <a:rPr lang="en" sz="1200">
                <a:solidFill>
                  <a:srgbClr val="222222"/>
                </a:solidFill>
                <a:highlight>
                  <a:srgbClr val="FFFFFF"/>
                </a:highlight>
              </a:rPr>
            </a:br>
            <a:r>
              <a:rPr b="1" lang="en" sz="1200">
                <a:solidFill>
                  <a:srgbClr val="C65D09"/>
                </a:solidFill>
                <a:highlight>
                  <a:srgbClr val="FFFFFF"/>
                </a:highlight>
              </a:rPr>
              <a:t>&gt;&gt;&gt; </a:t>
            </a:r>
            <a:r>
              <a:rPr lang="en" sz="1200">
                <a:solidFill>
                  <a:srgbClr val="222222"/>
                </a:solidFill>
                <a:highlight>
                  <a:srgbClr val="FFFFFF"/>
                </a:highlight>
              </a:rPr>
              <a:t>model</a:t>
            </a:r>
            <a:r>
              <a:rPr lang="en" sz="1200">
                <a:solidFill>
                  <a:srgbClr val="666666"/>
                </a:solidFill>
                <a:highlight>
                  <a:srgbClr val="FFFFFF"/>
                </a:highlight>
              </a:rPr>
              <a:t>.</a:t>
            </a:r>
            <a:r>
              <a:rPr lang="en" sz="1200">
                <a:solidFill>
                  <a:srgbClr val="222222"/>
                </a:solidFill>
                <a:highlight>
                  <a:srgbClr val="FFFFFF"/>
                </a:highlight>
              </a:rPr>
              <a:t>numNodes</a:t>
            </a:r>
          </a:p>
        </p:txBody>
      </p:sp>
      <p:sp>
        <p:nvSpPr>
          <p:cNvPr id="231" name="Shape 231"/>
          <p:cNvSpPr txBox="1"/>
          <p:nvPr/>
        </p:nvSpPr>
        <p:spPr>
          <a:xfrm>
            <a:off x="413475" y="4655600"/>
            <a:ext cx="8401500" cy="264600"/>
          </a:xfrm>
          <a:prstGeom prst="rect">
            <a:avLst/>
          </a:prstGeom>
          <a:noFill/>
          <a:ln>
            <a:noFill/>
          </a:ln>
        </p:spPr>
        <p:txBody>
          <a:bodyPr anchorCtr="0" anchor="t" bIns="91425" lIns="91425" rIns="91425" wrap="square" tIns="91425">
            <a:noAutofit/>
          </a:bodyPr>
          <a:lstStyle/>
          <a:p>
            <a:pPr lvl="0">
              <a:spcBef>
                <a:spcPts val="0"/>
              </a:spcBef>
              <a:buNone/>
            </a:pPr>
            <a:r>
              <a:rPr lang="en" sz="800"/>
              <a:t>https://spark.apache.org/docs/2.2.0/api/python/pyspark.ml.html#pyspark.ml.classification.DecisionTreeClassifier</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Shape 23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t>Decison Tree</a:t>
            </a:r>
          </a:p>
        </p:txBody>
      </p:sp>
      <p:sp>
        <p:nvSpPr>
          <p:cNvPr id="237" name="Shape 237"/>
          <p:cNvSpPr txBox="1"/>
          <p:nvPr>
            <p:ph idx="1" type="body"/>
          </p:nvPr>
        </p:nvSpPr>
        <p:spPr>
          <a:xfrm>
            <a:off x="311700" y="1152475"/>
            <a:ext cx="8520600" cy="3786600"/>
          </a:xfrm>
          <a:prstGeom prst="rect">
            <a:avLst/>
          </a:prstGeom>
        </p:spPr>
        <p:txBody>
          <a:bodyPr anchorCtr="0" anchor="t" bIns="91425" lIns="91425" rIns="91425" wrap="square" tIns="91425">
            <a:noAutofit/>
          </a:bodyPr>
          <a:lstStyle/>
          <a:p>
            <a:pPr lvl="0" rtl="0">
              <a:spcBef>
                <a:spcPts val="0"/>
              </a:spcBef>
              <a:spcAft>
                <a:spcPts val="0"/>
              </a:spcAft>
              <a:buNone/>
            </a:pPr>
            <a:r>
              <a:rPr b="1" lang="en" sz="1400">
                <a:solidFill>
                  <a:schemeClr val="dk1"/>
                </a:solidFill>
                <a:highlight>
                  <a:srgbClr val="FFFFFF"/>
                </a:highlight>
                <a:latin typeface="Georgia"/>
                <a:ea typeface="Georgia"/>
                <a:cs typeface="Georgia"/>
                <a:sym typeface="Georgia"/>
              </a:rPr>
              <a:t>hyper-parameters for decision tree in MlLib</a:t>
            </a:r>
          </a:p>
          <a:p>
            <a:pPr indent="-228600" lvl="0" marL="457200" rtl="0">
              <a:spcBef>
                <a:spcPts val="0"/>
              </a:spcBef>
              <a:spcAft>
                <a:spcPts val="0"/>
              </a:spcAft>
              <a:buClr>
                <a:schemeClr val="dk1"/>
              </a:buClr>
              <a:buFont typeface="Georgia"/>
            </a:pPr>
            <a:r>
              <a:rPr b="1" lang="en" sz="1200">
                <a:solidFill>
                  <a:schemeClr val="dk1"/>
                </a:solidFill>
                <a:highlight>
                  <a:srgbClr val="FFFFFF"/>
                </a:highlight>
                <a:latin typeface="Georgia"/>
                <a:ea typeface="Georgia"/>
                <a:cs typeface="Georgia"/>
                <a:sym typeface="Georgia"/>
              </a:rPr>
              <a:t>numClasses: </a:t>
            </a:r>
            <a:r>
              <a:rPr lang="en" sz="1400">
                <a:solidFill>
                  <a:schemeClr val="dk1"/>
                </a:solidFill>
                <a:highlight>
                  <a:srgbClr val="FFFFFF"/>
                </a:highlight>
                <a:latin typeface="Georgia"/>
                <a:ea typeface="Georgia"/>
                <a:cs typeface="Georgia"/>
                <a:sym typeface="Georgia"/>
              </a:rPr>
              <a:t>How many classes are we trying to classify? </a:t>
            </a:r>
          </a:p>
          <a:p>
            <a:pPr indent="-317500" lvl="0" marL="457200" rtl="0">
              <a:spcBef>
                <a:spcPts val="2400"/>
              </a:spcBef>
              <a:spcAft>
                <a:spcPts val="3100"/>
              </a:spcAft>
              <a:buClr>
                <a:srgbClr val="333333"/>
              </a:buClr>
              <a:buSzPct val="116666"/>
              <a:buFont typeface="Times New Roman"/>
            </a:pPr>
            <a:r>
              <a:rPr b="1" lang="en" sz="1200">
                <a:solidFill>
                  <a:srgbClr val="333333"/>
                </a:solidFill>
                <a:highlight>
                  <a:srgbClr val="FFFFFF"/>
                </a:highlight>
                <a:latin typeface="Times New Roman"/>
                <a:ea typeface="Times New Roman"/>
                <a:cs typeface="Times New Roman"/>
                <a:sym typeface="Times New Roman"/>
              </a:rPr>
              <a:t>categoricalFeaturesInfo:</a:t>
            </a:r>
            <a:r>
              <a:rPr b="1" lang="en" sz="1400">
                <a:solidFill>
                  <a:srgbClr val="333333"/>
                </a:solidFill>
                <a:highlight>
                  <a:srgbClr val="FFFFFF"/>
                </a:highlight>
                <a:latin typeface="Times New Roman"/>
                <a:ea typeface="Times New Roman"/>
                <a:cs typeface="Times New Roman"/>
                <a:sym typeface="Times New Roman"/>
              </a:rPr>
              <a:t> </a:t>
            </a:r>
            <a:r>
              <a:rPr lang="en" sz="1400">
                <a:solidFill>
                  <a:srgbClr val="333333"/>
                </a:solidFill>
                <a:highlight>
                  <a:srgbClr val="FFFFFF"/>
                </a:highlight>
                <a:latin typeface="Times New Roman"/>
                <a:ea typeface="Times New Roman"/>
                <a:cs typeface="Times New Roman"/>
                <a:sym typeface="Times New Roman"/>
              </a:rPr>
              <a:t>A specification whereby we declare what features are </a:t>
            </a:r>
            <a:r>
              <a:rPr b="1" lang="en" sz="1400">
                <a:solidFill>
                  <a:srgbClr val="333333"/>
                </a:solidFill>
                <a:highlight>
                  <a:srgbClr val="FFFFFF"/>
                </a:highlight>
                <a:latin typeface="Times New Roman"/>
                <a:ea typeface="Times New Roman"/>
                <a:cs typeface="Times New Roman"/>
                <a:sym typeface="Times New Roman"/>
              </a:rPr>
              <a:t>categorical features</a:t>
            </a:r>
            <a:r>
              <a:rPr lang="en" sz="1400">
                <a:solidFill>
                  <a:srgbClr val="333333"/>
                </a:solidFill>
                <a:highlight>
                  <a:srgbClr val="FFFFFF"/>
                </a:highlight>
                <a:latin typeface="Times New Roman"/>
                <a:ea typeface="Times New Roman"/>
                <a:cs typeface="Times New Roman"/>
                <a:sym typeface="Times New Roman"/>
              </a:rPr>
              <a:t> and should not be treated as numbers </a:t>
            </a:r>
          </a:p>
          <a:p>
            <a:pPr indent="-317500" lvl="0" marL="457200" rtl="0">
              <a:spcBef>
                <a:spcPts val="2400"/>
              </a:spcBef>
              <a:spcAft>
                <a:spcPts val="3100"/>
              </a:spcAft>
              <a:buClr>
                <a:srgbClr val="333333"/>
              </a:buClr>
              <a:buSzPct val="116666"/>
              <a:buFont typeface="Times New Roman"/>
            </a:pPr>
            <a:r>
              <a:rPr b="1" lang="en" sz="1200">
                <a:solidFill>
                  <a:srgbClr val="333333"/>
                </a:solidFill>
                <a:highlight>
                  <a:srgbClr val="FFFFFF"/>
                </a:highlight>
                <a:latin typeface="Times New Roman"/>
                <a:ea typeface="Times New Roman"/>
                <a:cs typeface="Times New Roman"/>
                <a:sym typeface="Times New Roman"/>
              </a:rPr>
              <a:t>impurity:</a:t>
            </a:r>
            <a:r>
              <a:rPr lang="en" sz="1400">
                <a:solidFill>
                  <a:srgbClr val="333333"/>
                </a:solidFill>
                <a:highlight>
                  <a:srgbClr val="FFFFFF"/>
                </a:highlight>
                <a:latin typeface="Times New Roman"/>
                <a:ea typeface="Times New Roman"/>
                <a:cs typeface="Times New Roman"/>
                <a:sym typeface="Times New Roman"/>
              </a:rPr>
              <a:t> A measure of the homogeneity of the labels at the node. Currently in Spark, there are two measures of impurity with respect to classification: </a:t>
            </a:r>
            <a:r>
              <a:rPr b="1" lang="en" sz="1400">
                <a:solidFill>
                  <a:srgbClr val="333333"/>
                </a:solidFill>
                <a:highlight>
                  <a:srgbClr val="FFFFFF"/>
                </a:highlight>
                <a:latin typeface="Times New Roman"/>
                <a:ea typeface="Times New Roman"/>
                <a:cs typeface="Times New Roman"/>
                <a:sym typeface="Times New Roman"/>
              </a:rPr>
              <a:t>Gini </a:t>
            </a:r>
            <a:r>
              <a:rPr lang="en" sz="1400">
                <a:solidFill>
                  <a:srgbClr val="333333"/>
                </a:solidFill>
                <a:highlight>
                  <a:srgbClr val="FFFFFF"/>
                </a:highlight>
                <a:latin typeface="Times New Roman"/>
                <a:ea typeface="Times New Roman"/>
                <a:cs typeface="Times New Roman"/>
                <a:sym typeface="Times New Roman"/>
              </a:rPr>
              <a:t>and </a:t>
            </a:r>
            <a:r>
              <a:rPr b="1" lang="en" sz="1400">
                <a:solidFill>
                  <a:srgbClr val="333333"/>
                </a:solidFill>
                <a:highlight>
                  <a:srgbClr val="FFFFFF"/>
                </a:highlight>
                <a:latin typeface="Times New Roman"/>
                <a:ea typeface="Times New Roman"/>
                <a:cs typeface="Times New Roman"/>
                <a:sym typeface="Times New Roman"/>
              </a:rPr>
              <a:t>Entropy</a:t>
            </a:r>
            <a:r>
              <a:rPr lang="en" sz="1400">
                <a:solidFill>
                  <a:srgbClr val="333333"/>
                </a:solidFill>
                <a:highlight>
                  <a:srgbClr val="FFFFFF"/>
                </a:highlight>
                <a:latin typeface="Times New Roman"/>
                <a:ea typeface="Times New Roman"/>
                <a:cs typeface="Times New Roman"/>
                <a:sym typeface="Times New Roman"/>
              </a:rPr>
              <a:t> </a:t>
            </a:r>
          </a:p>
          <a:p>
            <a:pPr indent="-317500" lvl="0" marL="457200" rtl="0">
              <a:spcBef>
                <a:spcPts val="2400"/>
              </a:spcBef>
              <a:spcAft>
                <a:spcPts val="3100"/>
              </a:spcAft>
              <a:buClr>
                <a:srgbClr val="333333"/>
              </a:buClr>
              <a:buSzPct val="116666"/>
              <a:buFont typeface="Times New Roman"/>
            </a:pPr>
            <a:r>
              <a:rPr b="1" lang="en" sz="1200">
                <a:solidFill>
                  <a:srgbClr val="333333"/>
                </a:solidFill>
                <a:highlight>
                  <a:srgbClr val="FFFFFF"/>
                </a:highlight>
                <a:latin typeface="Times New Roman"/>
                <a:ea typeface="Times New Roman"/>
                <a:cs typeface="Times New Roman"/>
                <a:sym typeface="Times New Roman"/>
              </a:rPr>
              <a:t>maxDepth:</a:t>
            </a:r>
            <a:r>
              <a:rPr lang="en" sz="1400">
                <a:solidFill>
                  <a:srgbClr val="333333"/>
                </a:solidFill>
                <a:highlight>
                  <a:srgbClr val="FFFFFF"/>
                </a:highlight>
                <a:latin typeface="Times New Roman"/>
                <a:ea typeface="Times New Roman"/>
                <a:cs typeface="Times New Roman"/>
                <a:sym typeface="Times New Roman"/>
              </a:rPr>
              <a:t> A s</a:t>
            </a:r>
            <a:r>
              <a:rPr b="1" lang="en" sz="1400">
                <a:solidFill>
                  <a:srgbClr val="333333"/>
                </a:solidFill>
                <a:highlight>
                  <a:srgbClr val="FFFFFF"/>
                </a:highlight>
                <a:latin typeface="Times New Roman"/>
                <a:ea typeface="Times New Roman"/>
                <a:cs typeface="Times New Roman"/>
                <a:sym typeface="Times New Roman"/>
              </a:rPr>
              <a:t>topping criterion </a:t>
            </a:r>
            <a:r>
              <a:rPr lang="en" sz="1400">
                <a:solidFill>
                  <a:srgbClr val="333333"/>
                </a:solidFill>
                <a:highlight>
                  <a:srgbClr val="FFFFFF"/>
                </a:highlight>
                <a:latin typeface="Times New Roman"/>
                <a:ea typeface="Times New Roman"/>
                <a:cs typeface="Times New Roman"/>
                <a:sym typeface="Times New Roman"/>
              </a:rPr>
              <a:t>which limits the depth of constructed trees. Generally, deeper trees lead to more accurate results but run the risk of overfitting.</a:t>
            </a:r>
          </a:p>
          <a:p>
            <a:pPr indent="-317500" lvl="0" marL="457200" rtl="0">
              <a:spcBef>
                <a:spcPts val="2400"/>
              </a:spcBef>
              <a:spcAft>
                <a:spcPts val="3100"/>
              </a:spcAft>
              <a:buClr>
                <a:srgbClr val="333333"/>
              </a:buClr>
              <a:buSzPct val="155555"/>
              <a:buFont typeface="Times New Roman"/>
            </a:pPr>
            <a:r>
              <a:rPr b="1" lang="en" sz="900">
                <a:solidFill>
                  <a:srgbClr val="333333"/>
                </a:solidFill>
                <a:highlight>
                  <a:srgbClr val="FFFFFF"/>
                </a:highlight>
                <a:latin typeface="Times New Roman"/>
                <a:ea typeface="Times New Roman"/>
                <a:cs typeface="Times New Roman"/>
                <a:sym typeface="Times New Roman"/>
              </a:rPr>
              <a:t>maxBins</a:t>
            </a:r>
            <a:r>
              <a:rPr b="1" lang="en" sz="1400">
                <a:solidFill>
                  <a:srgbClr val="333333"/>
                </a:solidFill>
                <a:highlight>
                  <a:srgbClr val="FFFFFF"/>
                </a:highlight>
                <a:latin typeface="Times New Roman"/>
                <a:ea typeface="Times New Roman"/>
                <a:cs typeface="Times New Roman"/>
                <a:sym typeface="Times New Roman"/>
              </a:rPr>
              <a:t>:</a:t>
            </a:r>
            <a:r>
              <a:rPr lang="en" sz="1400">
                <a:solidFill>
                  <a:srgbClr val="333333"/>
                </a:solidFill>
                <a:highlight>
                  <a:srgbClr val="FFFFFF"/>
                </a:highlight>
                <a:latin typeface="Times New Roman"/>
                <a:ea typeface="Times New Roman"/>
                <a:cs typeface="Times New Roman"/>
                <a:sym typeface="Times New Roman"/>
              </a:rPr>
              <a:t> Generally, increasing the number of bins </a:t>
            </a:r>
            <a:r>
              <a:rPr b="1" lang="en" sz="1400">
                <a:solidFill>
                  <a:srgbClr val="333333"/>
                </a:solidFill>
                <a:highlight>
                  <a:srgbClr val="FFFFFF"/>
                </a:highlight>
                <a:latin typeface="Times New Roman"/>
                <a:ea typeface="Times New Roman"/>
                <a:cs typeface="Times New Roman"/>
                <a:sym typeface="Times New Roman"/>
              </a:rPr>
              <a:t>allows the tree to consider more values</a:t>
            </a:r>
            <a:r>
              <a:rPr lang="en" sz="1400">
                <a:solidFill>
                  <a:srgbClr val="333333"/>
                </a:solidFill>
                <a:highlight>
                  <a:srgbClr val="FFFFFF"/>
                </a:highlight>
                <a:latin typeface="Times New Roman"/>
                <a:ea typeface="Times New Roman"/>
                <a:cs typeface="Times New Roman"/>
                <a:sym typeface="Times New Roman"/>
              </a:rPr>
              <a:t> but also increases computation time.</a:t>
            </a:r>
          </a:p>
          <a:p>
            <a:pPr lvl="0">
              <a:spcBef>
                <a:spcPts val="0"/>
              </a:spcBef>
              <a:buNone/>
            </a:pPr>
            <a:r>
              <a:t/>
            </a:r>
            <a:endParaRPr/>
          </a:p>
        </p:txBody>
      </p:sp>
      <p:pic>
        <p:nvPicPr>
          <p:cNvPr id="238" name="Shape 238"/>
          <p:cNvPicPr preferRelativeResize="0"/>
          <p:nvPr/>
        </p:nvPicPr>
        <p:blipFill>
          <a:blip r:embed="rId3">
            <a:alphaModFix/>
          </a:blip>
          <a:stretch>
            <a:fillRect/>
          </a:stretch>
        </p:blipFill>
        <p:spPr>
          <a:xfrm>
            <a:off x="670525" y="3954175"/>
            <a:ext cx="2649425" cy="934500"/>
          </a:xfrm>
          <a:prstGeom prst="rect">
            <a:avLst/>
          </a:prstGeom>
          <a:noFill/>
          <a:ln>
            <a:noFill/>
          </a:ln>
        </p:spPr>
      </p:pic>
      <p:pic>
        <p:nvPicPr>
          <p:cNvPr id="239" name="Shape 239"/>
          <p:cNvPicPr preferRelativeResize="0"/>
          <p:nvPr/>
        </p:nvPicPr>
        <p:blipFill>
          <a:blip r:embed="rId4">
            <a:alphaModFix/>
          </a:blip>
          <a:stretch>
            <a:fillRect/>
          </a:stretch>
        </p:blipFill>
        <p:spPr>
          <a:xfrm>
            <a:off x="3941449" y="3736299"/>
            <a:ext cx="4718298" cy="1113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Shape 244"/>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t>Decision Trees are prone to Overfitting</a:t>
            </a:r>
          </a:p>
        </p:txBody>
      </p:sp>
      <p:sp>
        <p:nvSpPr>
          <p:cNvPr id="245" name="Shape 245"/>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246" name="Shape 246"/>
          <p:cNvPicPr preferRelativeResize="0"/>
          <p:nvPr/>
        </p:nvPicPr>
        <p:blipFill>
          <a:blip r:embed="rId3">
            <a:alphaModFix/>
          </a:blip>
          <a:stretch>
            <a:fillRect/>
          </a:stretch>
        </p:blipFill>
        <p:spPr>
          <a:xfrm>
            <a:off x="316473" y="1017725"/>
            <a:ext cx="8285701" cy="3551149"/>
          </a:xfrm>
          <a:prstGeom prst="rect">
            <a:avLst/>
          </a:prstGeom>
          <a:noFill/>
          <a:ln>
            <a:noFill/>
          </a:ln>
        </p:spPr>
      </p:pic>
      <p:sp>
        <p:nvSpPr>
          <p:cNvPr id="247" name="Shape 247"/>
          <p:cNvSpPr txBox="1"/>
          <p:nvPr/>
        </p:nvSpPr>
        <p:spPr>
          <a:xfrm>
            <a:off x="23975" y="4738275"/>
            <a:ext cx="8285700" cy="273000"/>
          </a:xfrm>
          <a:prstGeom prst="rect">
            <a:avLst/>
          </a:prstGeom>
          <a:noFill/>
          <a:ln>
            <a:noFill/>
          </a:ln>
        </p:spPr>
        <p:txBody>
          <a:bodyPr anchorCtr="0" anchor="t" bIns="91425" lIns="91425" rIns="91425" wrap="square" tIns="91425">
            <a:noAutofit/>
          </a:bodyPr>
          <a:lstStyle/>
          <a:p>
            <a:pPr lvl="0" rtl="0">
              <a:lnSpc>
                <a:spcPct val="115000"/>
              </a:lnSpc>
              <a:spcBef>
                <a:spcPts val="0"/>
              </a:spcBef>
              <a:spcAft>
                <a:spcPts val="600"/>
              </a:spcAft>
              <a:buClr>
                <a:schemeClr val="dk1"/>
              </a:buClr>
              <a:buSzPct val="137500"/>
              <a:buFont typeface="Arial"/>
              <a:buNone/>
            </a:pPr>
            <a:r>
              <a:rPr b="1" lang="en" sz="800">
                <a:solidFill>
                  <a:srgbClr val="404040"/>
                </a:solidFill>
                <a:highlight>
                  <a:srgbClr val="FFFFFF"/>
                </a:highlight>
              </a:rPr>
              <a:t>Reference: Machine Learning - Decision Trees and Random Forests - </a:t>
            </a:r>
            <a:r>
              <a:rPr lang="en" sz="1050">
                <a:solidFill>
                  <a:srgbClr val="404040"/>
                </a:solidFill>
                <a:highlight>
                  <a:srgbClr val="FFFFFF"/>
                </a:highlight>
              </a:rPr>
              <a:t>by Loonycorn</a:t>
            </a:r>
          </a:p>
          <a:p>
            <a:pPr lvl="0">
              <a:spcBef>
                <a:spcPts val="0"/>
              </a:spcBef>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Shape 25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Spark MLlib -Decision Tree Example Notebook</a:t>
            </a:r>
          </a:p>
        </p:txBody>
      </p:sp>
      <p:sp>
        <p:nvSpPr>
          <p:cNvPr id="253" name="Shape 253"/>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228600" lvl="0" marL="457200" rtl="0">
              <a:spcBef>
                <a:spcPts val="0"/>
              </a:spcBef>
              <a:buAutoNum type="arabicPeriod"/>
            </a:pPr>
            <a:r>
              <a:rPr lang="en"/>
              <a:t>Notebook using small dataset golf play </a:t>
            </a:r>
            <a:r>
              <a:rPr lang="en" u="sng">
                <a:solidFill>
                  <a:schemeClr val="accent5"/>
                </a:solidFill>
                <a:hlinkClick r:id="rId3"/>
              </a:rPr>
              <a:t>http://nbviewer.jupyter.org/github/tuhinmahmud/sigkdd_austin/blob/master/SparkMllibPyspark.golf.ipynb</a:t>
            </a:r>
          </a:p>
          <a:p>
            <a:pPr lvl="0" rtl="0">
              <a:spcBef>
                <a:spcPts val="0"/>
              </a:spcBef>
              <a:buNone/>
            </a:pPr>
            <a:r>
              <a:t/>
            </a:r>
            <a:endParaRPr/>
          </a:p>
          <a:p>
            <a:pPr lvl="0" rtl="0">
              <a:spcBef>
                <a:spcPts val="0"/>
              </a:spcBef>
              <a:buNone/>
            </a:pPr>
            <a:r>
              <a:t/>
            </a:r>
            <a:endParaRPr/>
          </a:p>
        </p:txBody>
      </p:sp>
      <p:pic>
        <p:nvPicPr>
          <p:cNvPr id="254" name="Shape 254"/>
          <p:cNvPicPr preferRelativeResize="0"/>
          <p:nvPr/>
        </p:nvPicPr>
        <p:blipFill>
          <a:blip r:embed="rId4">
            <a:alphaModFix/>
          </a:blip>
          <a:stretch>
            <a:fillRect/>
          </a:stretch>
        </p:blipFill>
        <p:spPr>
          <a:xfrm>
            <a:off x="879625" y="2405175"/>
            <a:ext cx="2768124" cy="1985825"/>
          </a:xfrm>
          <a:prstGeom prst="rect">
            <a:avLst/>
          </a:prstGeom>
          <a:noFill/>
          <a:ln>
            <a:noFill/>
          </a:ln>
        </p:spPr>
      </p:pic>
      <p:pic>
        <p:nvPicPr>
          <p:cNvPr id="255" name="Shape 255"/>
          <p:cNvPicPr preferRelativeResize="0"/>
          <p:nvPr/>
        </p:nvPicPr>
        <p:blipFill>
          <a:blip r:embed="rId5">
            <a:alphaModFix/>
          </a:blip>
          <a:stretch>
            <a:fillRect/>
          </a:stretch>
        </p:blipFill>
        <p:spPr>
          <a:xfrm>
            <a:off x="3890425" y="2450050"/>
            <a:ext cx="2352874" cy="1985825"/>
          </a:xfrm>
          <a:prstGeom prst="rect">
            <a:avLst/>
          </a:prstGeom>
          <a:noFill/>
          <a:ln>
            <a:noFill/>
          </a:ln>
        </p:spPr>
      </p:pic>
      <p:pic>
        <p:nvPicPr>
          <p:cNvPr id="256" name="Shape 256"/>
          <p:cNvPicPr preferRelativeResize="0"/>
          <p:nvPr/>
        </p:nvPicPr>
        <p:blipFill>
          <a:blip r:embed="rId6">
            <a:alphaModFix/>
          </a:blip>
          <a:stretch>
            <a:fillRect/>
          </a:stretch>
        </p:blipFill>
        <p:spPr>
          <a:xfrm>
            <a:off x="6144075" y="2224450"/>
            <a:ext cx="2999926" cy="2344425"/>
          </a:xfrm>
          <a:prstGeom prst="rect">
            <a:avLst/>
          </a:prstGeom>
          <a:noFill/>
          <a:ln>
            <a:noFill/>
          </a:ln>
        </p:spPr>
      </p:pic>
      <p:sp>
        <p:nvSpPr>
          <p:cNvPr id="257" name="Shape 257"/>
          <p:cNvSpPr txBox="1"/>
          <p:nvPr/>
        </p:nvSpPr>
        <p:spPr>
          <a:xfrm>
            <a:off x="438275" y="4746575"/>
            <a:ext cx="5482500" cy="248100"/>
          </a:xfrm>
          <a:prstGeom prst="rect">
            <a:avLst/>
          </a:prstGeom>
          <a:noFill/>
          <a:ln>
            <a:noFill/>
          </a:ln>
        </p:spPr>
        <p:txBody>
          <a:bodyPr anchorCtr="0" anchor="t" bIns="91425" lIns="91425" rIns="91425" wrap="square" tIns="91425">
            <a:noAutofit/>
          </a:bodyPr>
          <a:lstStyle/>
          <a:p>
            <a:pPr lvl="0">
              <a:spcBef>
                <a:spcPts val="0"/>
              </a:spcBef>
              <a:buNone/>
            </a:pPr>
            <a:r>
              <a:rPr lang="en" sz="600"/>
              <a:t>image:http://i2.cdn.turner.com/dr/pga/sites/default/files/articles/bro-hof-17th-bubba-072411-640x360.jpg?1311698162</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Shape 26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rtl="0" algn="ctr">
              <a:spcBef>
                <a:spcPts val="0"/>
              </a:spcBef>
              <a:buNone/>
            </a:pPr>
            <a:r>
              <a:rPr lang="en">
                <a:solidFill>
                  <a:srgbClr val="4A86E8"/>
                </a:solidFill>
              </a:rPr>
              <a:t>Agenda</a:t>
            </a:r>
          </a:p>
        </p:txBody>
      </p:sp>
      <p:sp>
        <p:nvSpPr>
          <p:cNvPr id="263" name="Shape 263"/>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381000" lvl="0" marL="457200" rtl="0">
              <a:spcBef>
                <a:spcPts val="0"/>
              </a:spcBef>
              <a:buSzPct val="100000"/>
            </a:pPr>
            <a:r>
              <a:rPr lang="en" sz="2400"/>
              <a:t>Spark and MLLib Overview</a:t>
            </a:r>
          </a:p>
          <a:p>
            <a:pPr indent="-381000" lvl="0" marL="457200" rtl="0">
              <a:spcBef>
                <a:spcPts val="0"/>
              </a:spcBef>
              <a:buSzPct val="100000"/>
            </a:pPr>
            <a:r>
              <a:rPr lang="en" sz="2400"/>
              <a:t>Decision Tree in Spark MlLib</a:t>
            </a:r>
          </a:p>
          <a:p>
            <a:pPr indent="-381000" lvl="0" marL="457200" rtl="0">
              <a:spcBef>
                <a:spcPts val="0"/>
              </a:spcBef>
              <a:buSzPct val="100000"/>
            </a:pPr>
            <a:r>
              <a:rPr lang="en" sz="2400">
                <a:highlight>
                  <a:srgbClr val="D9D9D9"/>
                </a:highlight>
              </a:rPr>
              <a:t>Random Forest in Spark MlLib</a:t>
            </a:r>
          </a:p>
          <a:p>
            <a:pPr indent="-381000" lvl="0" marL="457200" rtl="0">
              <a:spcBef>
                <a:spcPts val="0"/>
              </a:spcBef>
              <a:buSzPct val="100000"/>
            </a:pPr>
            <a:r>
              <a:rPr lang="en" sz="2400"/>
              <a:t>Demo </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Shape 268"/>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t>Random Forest as Ensemble </a:t>
            </a:r>
          </a:p>
        </p:txBody>
      </p:sp>
      <p:sp>
        <p:nvSpPr>
          <p:cNvPr id="269" name="Shape 269"/>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270" name="Shape 270"/>
          <p:cNvPicPr preferRelativeResize="0"/>
          <p:nvPr/>
        </p:nvPicPr>
        <p:blipFill>
          <a:blip r:embed="rId3">
            <a:alphaModFix/>
          </a:blip>
          <a:stretch>
            <a:fillRect/>
          </a:stretch>
        </p:blipFill>
        <p:spPr>
          <a:xfrm>
            <a:off x="628475" y="1211199"/>
            <a:ext cx="8153523" cy="3416399"/>
          </a:xfrm>
          <a:prstGeom prst="rect">
            <a:avLst/>
          </a:prstGeom>
          <a:noFill/>
          <a:ln>
            <a:noFill/>
          </a:ln>
        </p:spPr>
      </p:pic>
      <p:sp>
        <p:nvSpPr>
          <p:cNvPr id="271" name="Shape 271"/>
          <p:cNvSpPr txBox="1"/>
          <p:nvPr/>
        </p:nvSpPr>
        <p:spPr>
          <a:xfrm>
            <a:off x="23975" y="4738275"/>
            <a:ext cx="8285700" cy="273000"/>
          </a:xfrm>
          <a:prstGeom prst="rect">
            <a:avLst/>
          </a:prstGeom>
          <a:noFill/>
          <a:ln>
            <a:noFill/>
          </a:ln>
        </p:spPr>
        <p:txBody>
          <a:bodyPr anchorCtr="0" anchor="t" bIns="91425" lIns="91425" rIns="91425" wrap="square" tIns="91425">
            <a:noAutofit/>
          </a:bodyPr>
          <a:lstStyle/>
          <a:p>
            <a:pPr lvl="0" rtl="0">
              <a:lnSpc>
                <a:spcPct val="115000"/>
              </a:lnSpc>
              <a:spcBef>
                <a:spcPts val="0"/>
              </a:spcBef>
              <a:spcAft>
                <a:spcPts val="600"/>
              </a:spcAft>
              <a:buNone/>
            </a:pPr>
            <a:r>
              <a:rPr b="1" lang="en" sz="800">
                <a:solidFill>
                  <a:srgbClr val="404040"/>
                </a:solidFill>
                <a:highlight>
                  <a:srgbClr val="FFFFFF"/>
                </a:highlight>
              </a:rPr>
              <a:t>Reference: Machine Learning - Decision Trees and Random Forests - </a:t>
            </a:r>
            <a:r>
              <a:rPr lang="en" sz="1050">
                <a:solidFill>
                  <a:srgbClr val="404040"/>
                </a:solidFill>
                <a:highlight>
                  <a:srgbClr val="FFFFFF"/>
                </a:highlight>
              </a:rPr>
              <a:t>by Loonycorn</a:t>
            </a:r>
          </a:p>
          <a:p>
            <a:pPr lvl="0" rtl="0">
              <a:spcBef>
                <a:spcPts val="0"/>
              </a:spcBef>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Shape 27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t/>
            </a:r>
            <a:endParaRPr/>
          </a:p>
        </p:txBody>
      </p:sp>
      <p:sp>
        <p:nvSpPr>
          <p:cNvPr id="277" name="Shape 277"/>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278" name="Shape 278"/>
          <p:cNvPicPr preferRelativeResize="0"/>
          <p:nvPr/>
        </p:nvPicPr>
        <p:blipFill>
          <a:blip r:embed="rId3">
            <a:alphaModFix/>
          </a:blip>
          <a:stretch>
            <a:fillRect/>
          </a:stretch>
        </p:blipFill>
        <p:spPr>
          <a:xfrm>
            <a:off x="0" y="288153"/>
            <a:ext cx="9143998" cy="4567191"/>
          </a:xfrm>
          <a:prstGeom prst="rect">
            <a:avLst/>
          </a:prstGeom>
          <a:noFill/>
          <a:ln>
            <a:noFill/>
          </a:ln>
        </p:spPr>
      </p:pic>
      <p:sp>
        <p:nvSpPr>
          <p:cNvPr id="279" name="Shape 279"/>
          <p:cNvSpPr txBox="1"/>
          <p:nvPr/>
        </p:nvSpPr>
        <p:spPr>
          <a:xfrm>
            <a:off x="23975" y="4738275"/>
            <a:ext cx="8285700" cy="273000"/>
          </a:xfrm>
          <a:prstGeom prst="rect">
            <a:avLst/>
          </a:prstGeom>
          <a:noFill/>
          <a:ln>
            <a:noFill/>
          </a:ln>
        </p:spPr>
        <p:txBody>
          <a:bodyPr anchorCtr="0" anchor="t" bIns="91425" lIns="91425" rIns="91425" wrap="square" tIns="91425">
            <a:noAutofit/>
          </a:bodyPr>
          <a:lstStyle/>
          <a:p>
            <a:pPr lvl="0" rtl="0">
              <a:lnSpc>
                <a:spcPct val="115000"/>
              </a:lnSpc>
              <a:spcBef>
                <a:spcPts val="0"/>
              </a:spcBef>
              <a:spcAft>
                <a:spcPts val="600"/>
              </a:spcAft>
              <a:buNone/>
            </a:pPr>
            <a:r>
              <a:rPr b="1" lang="en" sz="800">
                <a:solidFill>
                  <a:srgbClr val="404040"/>
                </a:solidFill>
                <a:highlight>
                  <a:srgbClr val="FFFFFF"/>
                </a:highlight>
              </a:rPr>
              <a:t>Reference: Machine Learning - Decision Trees and Random Forests - </a:t>
            </a:r>
            <a:r>
              <a:rPr lang="en" sz="1050">
                <a:solidFill>
                  <a:srgbClr val="404040"/>
                </a:solidFill>
                <a:highlight>
                  <a:srgbClr val="FFFFFF"/>
                </a:highlight>
              </a:rPr>
              <a:t>by Loonycorn</a:t>
            </a:r>
          </a:p>
          <a:p>
            <a:pPr lvl="0" rtl="0">
              <a:spcBef>
                <a:spcPts val="0"/>
              </a:spcBef>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t>About Me</a:t>
            </a:r>
          </a:p>
        </p:txBody>
      </p:sp>
      <p:sp>
        <p:nvSpPr>
          <p:cNvPr id="151" name="Shape 151"/>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a:p>
            <a:pPr lvl="0" algn="ctr">
              <a:spcBef>
                <a:spcPts val="0"/>
              </a:spcBef>
              <a:buNone/>
            </a:pPr>
            <a:r>
              <a:rPr lang="en"/>
              <a:t>Tuhin Mahmud</a:t>
            </a:r>
          </a:p>
          <a:p>
            <a:pPr lvl="0" algn="ctr">
              <a:spcBef>
                <a:spcPts val="0"/>
              </a:spcBef>
              <a:buNone/>
            </a:pPr>
            <a:r>
              <a:rPr lang="en"/>
              <a:t>Advisory Software Engineer , IBM</a:t>
            </a:r>
          </a:p>
          <a:p>
            <a:pPr lvl="0" algn="ctr">
              <a:spcBef>
                <a:spcPts val="0"/>
              </a:spcBef>
              <a:buNone/>
            </a:pPr>
            <a:r>
              <a:rPr lang="en" u="sng">
                <a:solidFill>
                  <a:schemeClr val="hlink"/>
                </a:solidFill>
                <a:hlinkClick r:id="rId3"/>
              </a:rPr>
              <a:t>tuhinm@hotmail.com</a:t>
            </a:r>
          </a:p>
          <a:p>
            <a:pPr lvl="0" algn="ctr">
              <a:spcBef>
                <a:spcPts val="0"/>
              </a:spcBef>
              <a:buNone/>
            </a:pPr>
            <a:r>
              <a:rPr lang="en" u="sng">
                <a:solidFill>
                  <a:schemeClr val="hlink"/>
                </a:solidFill>
                <a:hlinkClick r:id="rId4"/>
              </a:rPr>
              <a:t>https://www.linkedin.com/in/tuhinmahmud/</a:t>
            </a:r>
          </a:p>
          <a:p>
            <a:pPr lvl="0">
              <a:spcBef>
                <a:spcPts val="0"/>
              </a:spcBef>
              <a:buNone/>
            </a:pPr>
            <a:r>
              <a:t/>
            </a:r>
            <a:endParaRPr/>
          </a:p>
          <a:p>
            <a:pPr lvl="0">
              <a:spcBef>
                <a:spcPts val="0"/>
              </a:spcBef>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Shape 284"/>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t>Random Forest</a:t>
            </a:r>
          </a:p>
        </p:txBody>
      </p:sp>
      <p:sp>
        <p:nvSpPr>
          <p:cNvPr id="285" name="Shape 285"/>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rPr lang="en"/>
              <a:t>The name “Random Forest” comes from combining the </a:t>
            </a:r>
            <a:r>
              <a:rPr b="1" lang="en"/>
              <a:t>randomness </a:t>
            </a:r>
            <a:r>
              <a:rPr lang="en"/>
              <a:t>that is used to pick the </a:t>
            </a:r>
            <a:r>
              <a:rPr b="1" lang="en"/>
              <a:t>subset of data</a:t>
            </a:r>
            <a:r>
              <a:rPr lang="en"/>
              <a:t> with having a bunch of Decision trees.</a:t>
            </a:r>
          </a:p>
          <a:p>
            <a:pPr lvl="0">
              <a:spcBef>
                <a:spcPts val="0"/>
              </a:spcBef>
              <a:buNone/>
            </a:pPr>
            <a:r>
              <a:rPr lang="en" sz="1400"/>
              <a:t>A random forest (RF) is a collection of </a:t>
            </a:r>
            <a:r>
              <a:rPr b="1" lang="en" sz="1400"/>
              <a:t>tree predictors</a:t>
            </a:r>
            <a:r>
              <a:rPr lang="en" sz="1400"/>
              <a:t> </a:t>
            </a:r>
          </a:p>
          <a:p>
            <a:pPr indent="0" lvl="0" marL="457200">
              <a:spcBef>
                <a:spcPts val="0"/>
              </a:spcBef>
              <a:buNone/>
            </a:pPr>
            <a:r>
              <a:rPr lang="en" sz="1400"/>
              <a:t>f ( x, T, Θk ), k = 1,…,K </a:t>
            </a:r>
          </a:p>
          <a:p>
            <a:pPr indent="0" lvl="0" marL="457200">
              <a:spcBef>
                <a:spcPts val="0"/>
              </a:spcBef>
              <a:buNone/>
            </a:pPr>
            <a:r>
              <a:rPr lang="en" sz="1400"/>
              <a:t>where the Θk are i.i.d random vectors. </a:t>
            </a:r>
          </a:p>
          <a:p>
            <a:pPr indent="0" lvl="0" marL="457200">
              <a:spcBef>
                <a:spcPts val="0"/>
              </a:spcBef>
              <a:buNone/>
            </a:pPr>
            <a:r>
              <a:rPr lang="en" sz="1400"/>
              <a:t>The trees are combined by </a:t>
            </a:r>
          </a:p>
          <a:p>
            <a:pPr indent="-317500" lvl="0" marL="914400" rtl="0">
              <a:spcBef>
                <a:spcPts val="0"/>
              </a:spcBef>
              <a:buSzPct val="100000"/>
            </a:pPr>
            <a:r>
              <a:rPr lang="en" sz="1400"/>
              <a:t>voting (for classification) </a:t>
            </a:r>
          </a:p>
          <a:p>
            <a:pPr indent="-317500" lvl="0" marL="914400" rtl="0">
              <a:spcBef>
                <a:spcPts val="0"/>
              </a:spcBef>
              <a:buSzPct val="100000"/>
            </a:pPr>
            <a:r>
              <a:rPr lang="en" sz="1400"/>
              <a:t> averaging (for regression).</a:t>
            </a:r>
          </a:p>
          <a:p>
            <a:pPr lvl="0">
              <a:spcBef>
                <a:spcPts val="0"/>
              </a:spcBef>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Shape 290"/>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Random Forest</a:t>
            </a:r>
          </a:p>
        </p:txBody>
      </p:sp>
      <p:sp>
        <p:nvSpPr>
          <p:cNvPr id="291" name="Shape 291"/>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rPr lang="en" sz="1000"/>
              <a:t>http://www.math.usu.edu/adele/RandomForests/ENAR.pdf</a:t>
            </a:r>
          </a:p>
        </p:txBody>
      </p:sp>
      <p:pic>
        <p:nvPicPr>
          <p:cNvPr id="292" name="Shape 292"/>
          <p:cNvPicPr preferRelativeResize="0"/>
          <p:nvPr/>
        </p:nvPicPr>
        <p:blipFill>
          <a:blip r:embed="rId3">
            <a:alphaModFix/>
          </a:blip>
          <a:stretch>
            <a:fillRect/>
          </a:stretch>
        </p:blipFill>
        <p:spPr>
          <a:xfrm>
            <a:off x="1709049" y="973099"/>
            <a:ext cx="4367201" cy="30910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Shape 297"/>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Random Forest - Out of bag Error</a:t>
            </a:r>
          </a:p>
        </p:txBody>
      </p:sp>
      <p:sp>
        <p:nvSpPr>
          <p:cNvPr id="298" name="Shape 298"/>
          <p:cNvSpPr txBox="1"/>
          <p:nvPr>
            <p:ph idx="1" type="body"/>
          </p:nvPr>
        </p:nvSpPr>
        <p:spPr>
          <a:xfrm>
            <a:off x="311700" y="1152475"/>
            <a:ext cx="8520600" cy="3598500"/>
          </a:xfrm>
          <a:prstGeom prst="rect">
            <a:avLst/>
          </a:prstGeom>
        </p:spPr>
        <p:txBody>
          <a:bodyPr anchorCtr="0" anchor="t" bIns="91425" lIns="91425" rIns="91425" wrap="square" tIns="91425">
            <a:noAutofit/>
          </a:bodyPr>
          <a:lstStyle/>
          <a:p>
            <a:pPr lvl="0">
              <a:spcBef>
                <a:spcPts val="0"/>
              </a:spcBef>
              <a:buNone/>
            </a:pPr>
            <a:r>
              <a:rPr lang="en"/>
              <a:t> </a:t>
            </a:r>
            <a:r>
              <a:rPr b="1" lang="en"/>
              <a:t>Out-of-bag Error Estimate</a:t>
            </a:r>
          </a:p>
          <a:p>
            <a:pPr indent="-228600" lvl="0" marL="457200" rtl="0">
              <a:spcBef>
                <a:spcPts val="0"/>
              </a:spcBef>
            </a:pPr>
            <a:r>
              <a:rPr lang="en"/>
              <a:t> Average over the cases within each class to get a classwise out-of-bag error rate. </a:t>
            </a:r>
          </a:p>
          <a:p>
            <a:pPr indent="-228600" lvl="0" marL="457200">
              <a:spcBef>
                <a:spcPts val="0"/>
              </a:spcBef>
            </a:pPr>
            <a:r>
              <a:rPr lang="en"/>
              <a:t> Average over all cases to get an overall out-of-bag error rate. </a:t>
            </a:r>
          </a:p>
          <a:p>
            <a:pPr lvl="0">
              <a:spcBef>
                <a:spcPts val="0"/>
              </a:spcBef>
              <a:buNone/>
            </a:pPr>
            <a:r>
              <a:t/>
            </a:r>
            <a:endParaRPr b="1"/>
          </a:p>
          <a:p>
            <a:pPr lvl="0">
              <a:spcBef>
                <a:spcPts val="0"/>
              </a:spcBef>
              <a:buNone/>
            </a:pPr>
            <a:r>
              <a:t/>
            </a:r>
            <a:endParaRPr/>
          </a:p>
        </p:txBody>
      </p:sp>
      <p:pic>
        <p:nvPicPr>
          <p:cNvPr id="299" name="Shape 299"/>
          <p:cNvPicPr preferRelativeResize="0"/>
          <p:nvPr/>
        </p:nvPicPr>
        <p:blipFill>
          <a:blip r:embed="rId3">
            <a:alphaModFix/>
          </a:blip>
          <a:stretch>
            <a:fillRect/>
          </a:stretch>
        </p:blipFill>
        <p:spPr>
          <a:xfrm>
            <a:off x="4196275" y="2616725"/>
            <a:ext cx="4676074" cy="2101549"/>
          </a:xfrm>
          <a:prstGeom prst="rect">
            <a:avLst/>
          </a:prstGeom>
          <a:noFill/>
          <a:ln>
            <a:noFill/>
          </a:ln>
        </p:spPr>
      </p:pic>
      <p:sp>
        <p:nvSpPr>
          <p:cNvPr id="300" name="Shape 300"/>
          <p:cNvSpPr txBox="1"/>
          <p:nvPr/>
        </p:nvSpPr>
        <p:spPr>
          <a:xfrm>
            <a:off x="893075" y="3241575"/>
            <a:ext cx="3382200" cy="1033800"/>
          </a:xfrm>
          <a:prstGeom prst="rect">
            <a:avLst/>
          </a:prstGeom>
          <a:noFill/>
          <a:ln>
            <a:noFill/>
          </a:ln>
        </p:spPr>
        <p:txBody>
          <a:bodyPr anchorCtr="0" anchor="t" bIns="91425" lIns="91425" rIns="91425" wrap="square" tIns="91425">
            <a:noAutofit/>
          </a:bodyPr>
          <a:lstStyle/>
          <a:p>
            <a:pPr lvl="0" rtl="0">
              <a:lnSpc>
                <a:spcPct val="115000"/>
              </a:lnSpc>
              <a:spcBef>
                <a:spcPts val="0"/>
              </a:spcBef>
              <a:buNone/>
            </a:pPr>
            <a:r>
              <a:rPr lang="en" sz="1200">
                <a:solidFill>
                  <a:srgbClr val="333333"/>
                </a:solidFill>
                <a:highlight>
                  <a:srgbClr val="FFFFFF"/>
                </a:highlight>
              </a:rPr>
              <a:t>In random forests, there is no need for cross-validation to get an unbiased estimate of the test set error. It is estimated internally, </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Shape 305"/>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RandomForest in MLLib</a:t>
            </a:r>
          </a:p>
        </p:txBody>
      </p:sp>
      <p:sp>
        <p:nvSpPr>
          <p:cNvPr id="306" name="Shape 306"/>
          <p:cNvSpPr txBox="1"/>
          <p:nvPr>
            <p:ph idx="1" type="body"/>
          </p:nvPr>
        </p:nvSpPr>
        <p:spPr>
          <a:xfrm>
            <a:off x="311700" y="1047025"/>
            <a:ext cx="8520600" cy="3627300"/>
          </a:xfrm>
          <a:prstGeom prst="rect">
            <a:avLst/>
          </a:prstGeom>
        </p:spPr>
        <p:txBody>
          <a:bodyPr anchorCtr="0" anchor="t" bIns="91425" lIns="91425" rIns="91425" wrap="square" tIns="91425">
            <a:noAutofit/>
          </a:bodyPr>
          <a:lstStyle/>
          <a:p>
            <a:pPr indent="0" lvl="0" marL="0" marR="88900" rtl="0">
              <a:lnSpc>
                <a:spcPct val="166666"/>
              </a:lnSpc>
              <a:spcBef>
                <a:spcPts val="0"/>
              </a:spcBef>
              <a:spcAft>
                <a:spcPts val="800"/>
              </a:spcAft>
              <a:buNone/>
            </a:pPr>
            <a:r>
              <a:rPr b="1" lang="en" sz="1200">
                <a:solidFill>
                  <a:srgbClr val="000000"/>
                </a:solidFill>
                <a:highlight>
                  <a:srgbClr val="F5F5F5"/>
                </a:highlight>
                <a:latin typeface="Verdana"/>
                <a:ea typeface="Verdana"/>
                <a:cs typeface="Verdana"/>
                <a:sym typeface="Verdana"/>
              </a:rPr>
              <a:t>DataFrame Based API </a:t>
            </a:r>
          </a:p>
          <a:p>
            <a:pPr indent="0" lvl="0" marL="88900" marR="88900" rtl="0">
              <a:lnSpc>
                <a:spcPct val="166666"/>
              </a:lnSpc>
              <a:spcBef>
                <a:spcPts val="0"/>
              </a:spcBef>
              <a:spcAft>
                <a:spcPts val="800"/>
              </a:spcAft>
              <a:buNone/>
            </a:pPr>
            <a:r>
              <a:rPr i="1" lang="en" sz="1000">
                <a:solidFill>
                  <a:srgbClr val="3E4349"/>
                </a:solidFill>
                <a:highlight>
                  <a:srgbClr val="FFFFFF"/>
                </a:highlight>
              </a:rPr>
              <a:t>class </a:t>
            </a:r>
            <a:r>
              <a:rPr b="1" lang="en" sz="1000">
                <a:solidFill>
                  <a:srgbClr val="222222"/>
                </a:solidFill>
                <a:highlight>
                  <a:srgbClr val="FFFFFF"/>
                </a:highlight>
              </a:rPr>
              <a:t>pyspark.ml.</a:t>
            </a:r>
            <a:r>
              <a:rPr lang="en" sz="1000">
                <a:solidFill>
                  <a:srgbClr val="222222"/>
                </a:solidFill>
                <a:highlight>
                  <a:srgbClr val="FFFFFF"/>
                </a:highlight>
              </a:rPr>
              <a:t>classification.</a:t>
            </a:r>
            <a:r>
              <a:rPr b="1" lang="en" sz="1000">
                <a:solidFill>
                  <a:srgbClr val="222222"/>
                </a:solidFill>
                <a:highlight>
                  <a:srgbClr val="FFFFFF"/>
                </a:highlight>
              </a:rPr>
              <a:t>RandomForestClassifier</a:t>
            </a:r>
            <a:r>
              <a:rPr lang="en" sz="1000">
                <a:solidFill>
                  <a:srgbClr val="3E4349"/>
                </a:solidFill>
                <a:highlight>
                  <a:srgbClr val="FFFFFF"/>
                </a:highlight>
              </a:rPr>
              <a:t>(</a:t>
            </a:r>
            <a:r>
              <a:rPr i="1" lang="en" sz="1000">
                <a:solidFill>
                  <a:srgbClr val="3E4349"/>
                </a:solidFill>
                <a:highlight>
                  <a:srgbClr val="FFFFFF"/>
                </a:highlight>
              </a:rPr>
              <a:t>self</a:t>
            </a:r>
            <a:r>
              <a:rPr lang="en" sz="1000">
                <a:solidFill>
                  <a:srgbClr val="3E4349"/>
                </a:solidFill>
                <a:highlight>
                  <a:srgbClr val="FFFFFF"/>
                </a:highlight>
              </a:rPr>
              <a:t>, </a:t>
            </a:r>
            <a:r>
              <a:rPr i="1" lang="en" sz="1000">
                <a:solidFill>
                  <a:srgbClr val="3E4349"/>
                </a:solidFill>
                <a:highlight>
                  <a:srgbClr val="FFFFFF"/>
                </a:highlight>
              </a:rPr>
              <a:t>featuresCol="features"</a:t>
            </a:r>
            <a:r>
              <a:rPr lang="en" sz="1000">
                <a:solidFill>
                  <a:srgbClr val="3E4349"/>
                </a:solidFill>
                <a:highlight>
                  <a:srgbClr val="FFFFFF"/>
                </a:highlight>
              </a:rPr>
              <a:t>, </a:t>
            </a:r>
            <a:r>
              <a:rPr i="1" lang="en" sz="1000">
                <a:solidFill>
                  <a:srgbClr val="3E4349"/>
                </a:solidFill>
                <a:highlight>
                  <a:srgbClr val="FFFFFF"/>
                </a:highlight>
              </a:rPr>
              <a:t>labelCol="label"</a:t>
            </a:r>
            <a:r>
              <a:rPr lang="en" sz="1000">
                <a:solidFill>
                  <a:srgbClr val="3E4349"/>
                </a:solidFill>
                <a:highlight>
                  <a:srgbClr val="FFFFFF"/>
                </a:highlight>
              </a:rPr>
              <a:t>, </a:t>
            </a:r>
            <a:r>
              <a:rPr i="1" lang="en" sz="1000">
                <a:solidFill>
                  <a:srgbClr val="3E4349"/>
                </a:solidFill>
                <a:highlight>
                  <a:srgbClr val="FFFFFF"/>
                </a:highlight>
              </a:rPr>
              <a:t>predictionCol="prediction"</a:t>
            </a:r>
            <a:r>
              <a:rPr lang="en" sz="1000">
                <a:solidFill>
                  <a:srgbClr val="3E4349"/>
                </a:solidFill>
                <a:highlight>
                  <a:srgbClr val="FFFFFF"/>
                </a:highlight>
              </a:rPr>
              <a:t>, </a:t>
            </a:r>
            <a:r>
              <a:rPr i="1" lang="en" sz="1000">
                <a:solidFill>
                  <a:srgbClr val="3E4349"/>
                </a:solidFill>
                <a:highlight>
                  <a:srgbClr val="FFFFFF"/>
                </a:highlight>
              </a:rPr>
              <a:t>probabilityCol="probability"</a:t>
            </a:r>
            <a:r>
              <a:rPr lang="en" sz="1000">
                <a:solidFill>
                  <a:srgbClr val="3E4349"/>
                </a:solidFill>
                <a:highlight>
                  <a:srgbClr val="FFFFFF"/>
                </a:highlight>
              </a:rPr>
              <a:t>, </a:t>
            </a:r>
            <a:r>
              <a:rPr i="1" lang="en" sz="1000">
                <a:solidFill>
                  <a:srgbClr val="3E4349"/>
                </a:solidFill>
                <a:highlight>
                  <a:srgbClr val="FFFFFF"/>
                </a:highlight>
              </a:rPr>
              <a:t>rawPredictionCol="rawPrediction"</a:t>
            </a:r>
            <a:r>
              <a:rPr lang="en" sz="1000">
                <a:solidFill>
                  <a:srgbClr val="3E4349"/>
                </a:solidFill>
                <a:highlight>
                  <a:srgbClr val="FFFFFF"/>
                </a:highlight>
              </a:rPr>
              <a:t>, </a:t>
            </a:r>
            <a:r>
              <a:rPr b="1" i="1" lang="en" sz="1000">
                <a:solidFill>
                  <a:srgbClr val="3E4349"/>
                </a:solidFill>
                <a:highlight>
                  <a:srgbClr val="FFFFFF"/>
                </a:highlight>
              </a:rPr>
              <a:t>maxDepth=5</a:t>
            </a:r>
            <a:r>
              <a:rPr b="1" lang="en" sz="1000">
                <a:solidFill>
                  <a:srgbClr val="3E4349"/>
                </a:solidFill>
                <a:highlight>
                  <a:srgbClr val="FFFFFF"/>
                </a:highlight>
              </a:rPr>
              <a:t>,</a:t>
            </a:r>
            <a:r>
              <a:rPr lang="en" sz="1000">
                <a:solidFill>
                  <a:srgbClr val="3E4349"/>
                </a:solidFill>
                <a:highlight>
                  <a:srgbClr val="FFFFFF"/>
                </a:highlight>
              </a:rPr>
              <a:t> </a:t>
            </a:r>
            <a:r>
              <a:rPr i="1" lang="en" sz="1000">
                <a:solidFill>
                  <a:srgbClr val="3E4349"/>
                </a:solidFill>
                <a:highlight>
                  <a:srgbClr val="FFFFFF"/>
                </a:highlight>
              </a:rPr>
              <a:t>maxBins=32</a:t>
            </a:r>
            <a:r>
              <a:rPr lang="en" sz="1000">
                <a:solidFill>
                  <a:srgbClr val="3E4349"/>
                </a:solidFill>
                <a:highlight>
                  <a:srgbClr val="FFFFFF"/>
                </a:highlight>
              </a:rPr>
              <a:t>, </a:t>
            </a:r>
            <a:r>
              <a:rPr i="1" lang="en" sz="1000">
                <a:solidFill>
                  <a:srgbClr val="3E4349"/>
                </a:solidFill>
                <a:highlight>
                  <a:srgbClr val="FFFFFF"/>
                </a:highlight>
              </a:rPr>
              <a:t>minInstancesPerNode=1</a:t>
            </a:r>
            <a:r>
              <a:rPr lang="en" sz="1000">
                <a:solidFill>
                  <a:srgbClr val="3E4349"/>
                </a:solidFill>
                <a:highlight>
                  <a:srgbClr val="FFFFFF"/>
                </a:highlight>
              </a:rPr>
              <a:t>, </a:t>
            </a:r>
            <a:r>
              <a:rPr i="1" lang="en" sz="1000">
                <a:solidFill>
                  <a:srgbClr val="3E4349"/>
                </a:solidFill>
                <a:highlight>
                  <a:srgbClr val="FFFFFF"/>
                </a:highlight>
              </a:rPr>
              <a:t>minInfoGain=0.0</a:t>
            </a:r>
            <a:r>
              <a:rPr lang="en" sz="1000">
                <a:solidFill>
                  <a:srgbClr val="3E4349"/>
                </a:solidFill>
                <a:highlight>
                  <a:srgbClr val="FFFFFF"/>
                </a:highlight>
              </a:rPr>
              <a:t>, </a:t>
            </a:r>
            <a:r>
              <a:rPr i="1" lang="en" sz="1000">
                <a:solidFill>
                  <a:srgbClr val="3E4349"/>
                </a:solidFill>
                <a:highlight>
                  <a:srgbClr val="FFFFFF"/>
                </a:highlight>
              </a:rPr>
              <a:t>maxMemoryInMB=256</a:t>
            </a:r>
            <a:r>
              <a:rPr lang="en" sz="1000">
                <a:solidFill>
                  <a:srgbClr val="3E4349"/>
                </a:solidFill>
                <a:highlight>
                  <a:srgbClr val="FFFFFF"/>
                </a:highlight>
              </a:rPr>
              <a:t>, </a:t>
            </a:r>
            <a:r>
              <a:rPr i="1" lang="en" sz="1000">
                <a:solidFill>
                  <a:srgbClr val="3E4349"/>
                </a:solidFill>
                <a:highlight>
                  <a:srgbClr val="FFFFFF"/>
                </a:highlight>
              </a:rPr>
              <a:t>cacheNodeIds=False</a:t>
            </a:r>
            <a:r>
              <a:rPr lang="en" sz="1000">
                <a:solidFill>
                  <a:srgbClr val="3E4349"/>
                </a:solidFill>
                <a:highlight>
                  <a:srgbClr val="FFFFFF"/>
                </a:highlight>
              </a:rPr>
              <a:t>, </a:t>
            </a:r>
            <a:r>
              <a:rPr i="1" lang="en" sz="1000">
                <a:solidFill>
                  <a:srgbClr val="3E4349"/>
                </a:solidFill>
                <a:highlight>
                  <a:srgbClr val="FFFFFF"/>
                </a:highlight>
              </a:rPr>
              <a:t>checkpointInterval=10</a:t>
            </a:r>
            <a:r>
              <a:rPr lang="en" sz="1000">
                <a:solidFill>
                  <a:srgbClr val="3E4349"/>
                </a:solidFill>
                <a:highlight>
                  <a:srgbClr val="FFFFFF"/>
                </a:highlight>
              </a:rPr>
              <a:t>, </a:t>
            </a:r>
            <a:r>
              <a:rPr i="1" lang="en" sz="1000">
                <a:solidFill>
                  <a:srgbClr val="3E4349"/>
                </a:solidFill>
                <a:highlight>
                  <a:srgbClr val="FFFFFF"/>
                </a:highlight>
              </a:rPr>
              <a:t>i</a:t>
            </a:r>
            <a:r>
              <a:rPr b="1" i="1" lang="en" sz="1000">
                <a:solidFill>
                  <a:srgbClr val="3E4349"/>
                </a:solidFill>
                <a:highlight>
                  <a:srgbClr val="FFFFFF"/>
                </a:highlight>
              </a:rPr>
              <a:t>mpurity="gini"</a:t>
            </a:r>
            <a:r>
              <a:rPr lang="en" sz="1000">
                <a:solidFill>
                  <a:srgbClr val="3E4349"/>
                </a:solidFill>
                <a:highlight>
                  <a:srgbClr val="FFFFFF"/>
                </a:highlight>
              </a:rPr>
              <a:t>, </a:t>
            </a:r>
            <a:r>
              <a:rPr b="1" i="1" lang="en" sz="1000">
                <a:solidFill>
                  <a:srgbClr val="3E4349"/>
                </a:solidFill>
                <a:highlight>
                  <a:srgbClr val="FFFFFF"/>
                </a:highlight>
              </a:rPr>
              <a:t>numTrees=20</a:t>
            </a:r>
            <a:r>
              <a:rPr b="1" lang="en" sz="1000">
                <a:solidFill>
                  <a:srgbClr val="3E4349"/>
                </a:solidFill>
                <a:highlight>
                  <a:srgbClr val="FFFFFF"/>
                </a:highlight>
              </a:rPr>
              <a:t>,</a:t>
            </a:r>
            <a:r>
              <a:rPr lang="en" sz="1000">
                <a:solidFill>
                  <a:srgbClr val="3E4349"/>
                </a:solidFill>
                <a:highlight>
                  <a:srgbClr val="FFFFFF"/>
                </a:highlight>
              </a:rPr>
              <a:t> </a:t>
            </a:r>
            <a:r>
              <a:rPr i="1" lang="en" sz="1000">
                <a:solidFill>
                  <a:srgbClr val="3E4349"/>
                </a:solidFill>
                <a:highlight>
                  <a:srgbClr val="FFFFFF"/>
                </a:highlight>
              </a:rPr>
              <a:t>featureSubsetStrategy="auto"</a:t>
            </a:r>
            <a:r>
              <a:rPr lang="en" sz="1000">
                <a:solidFill>
                  <a:srgbClr val="3E4349"/>
                </a:solidFill>
                <a:highlight>
                  <a:srgbClr val="FFFFFF"/>
                </a:highlight>
              </a:rPr>
              <a:t>, </a:t>
            </a:r>
            <a:r>
              <a:rPr i="1" lang="en" sz="1000">
                <a:solidFill>
                  <a:srgbClr val="3E4349"/>
                </a:solidFill>
                <a:highlight>
                  <a:srgbClr val="FFFFFF"/>
                </a:highlight>
              </a:rPr>
              <a:t>seed=None</a:t>
            </a:r>
            <a:r>
              <a:rPr lang="en" sz="1000">
                <a:solidFill>
                  <a:srgbClr val="3E4349"/>
                </a:solidFill>
                <a:highlight>
                  <a:srgbClr val="FFFFFF"/>
                </a:highlight>
              </a:rPr>
              <a:t>, </a:t>
            </a:r>
            <a:r>
              <a:rPr i="1" lang="en" sz="1000">
                <a:solidFill>
                  <a:srgbClr val="3E4349"/>
                </a:solidFill>
                <a:highlight>
                  <a:srgbClr val="FFFFFF"/>
                </a:highlight>
              </a:rPr>
              <a:t>subsamplingRate=1.0</a:t>
            </a:r>
            <a:r>
              <a:rPr lang="en" sz="1000">
                <a:solidFill>
                  <a:srgbClr val="3E4349"/>
                </a:solidFill>
                <a:highlight>
                  <a:srgbClr val="FFFFFF"/>
                </a:highlight>
              </a:rPr>
              <a:t>)</a:t>
            </a:r>
            <a:r>
              <a:rPr lang="en" sz="1000" u="sng">
                <a:solidFill>
                  <a:srgbClr val="005B81"/>
                </a:solidFill>
                <a:highlight>
                  <a:srgbClr val="FFFFFF"/>
                </a:highlight>
                <a:hlinkClick r:id="rId3"/>
              </a:rPr>
              <a:t>[source]</a:t>
            </a:r>
            <a:r>
              <a:rPr lang="en" sz="1000" u="sng">
                <a:solidFill>
                  <a:srgbClr val="C60F0F"/>
                </a:solidFill>
                <a:highlight>
                  <a:srgbClr val="FFFFFF"/>
                </a:highlight>
                <a:hlinkClick r:id="rId4"/>
              </a:rPr>
              <a:t>¶</a:t>
            </a:r>
          </a:p>
          <a:p>
            <a:pPr indent="0" lvl="0" marL="88900" marR="88900" rtl="0">
              <a:lnSpc>
                <a:spcPct val="166666"/>
              </a:lnSpc>
              <a:spcBef>
                <a:spcPts val="0"/>
              </a:spcBef>
              <a:spcAft>
                <a:spcPts val="800"/>
              </a:spcAft>
              <a:buNone/>
            </a:pPr>
            <a:r>
              <a:rPr b="1" lang="en" sz="700">
                <a:solidFill>
                  <a:srgbClr val="C65D09"/>
                </a:solidFill>
                <a:highlight>
                  <a:srgbClr val="FFFFFF"/>
                </a:highlight>
              </a:rPr>
              <a:t>&gt;&gt;&gt; </a:t>
            </a:r>
            <a:r>
              <a:rPr b="1" lang="en" sz="700">
                <a:solidFill>
                  <a:srgbClr val="007020"/>
                </a:solidFill>
                <a:highlight>
                  <a:srgbClr val="FFFFFF"/>
                </a:highlight>
              </a:rPr>
              <a:t>import</a:t>
            </a:r>
            <a:r>
              <a:rPr lang="en" sz="700">
                <a:solidFill>
                  <a:srgbClr val="222222"/>
                </a:solidFill>
                <a:highlight>
                  <a:srgbClr val="FFFFFF"/>
                </a:highlight>
              </a:rPr>
              <a:t> </a:t>
            </a:r>
            <a:r>
              <a:rPr b="1" lang="en" sz="700">
                <a:solidFill>
                  <a:srgbClr val="0E84B5"/>
                </a:solidFill>
                <a:highlight>
                  <a:srgbClr val="FFFFFF"/>
                </a:highlight>
              </a:rPr>
              <a:t>numpy</a:t>
            </a:r>
            <a:r>
              <a:rPr b="1" lang="en" sz="700">
                <a:solidFill>
                  <a:srgbClr val="C65D09"/>
                </a:solidFill>
                <a:highlight>
                  <a:srgbClr val="FFFFFF"/>
                </a:highlight>
              </a:rPr>
              <a:t>&gt;&gt;&gt; </a:t>
            </a:r>
            <a:r>
              <a:rPr b="1" lang="en" sz="700">
                <a:solidFill>
                  <a:srgbClr val="007020"/>
                </a:solidFill>
                <a:highlight>
                  <a:srgbClr val="FFFFFF"/>
                </a:highlight>
              </a:rPr>
              <a:t>from</a:t>
            </a:r>
            <a:r>
              <a:rPr lang="en" sz="700">
                <a:solidFill>
                  <a:srgbClr val="222222"/>
                </a:solidFill>
                <a:highlight>
                  <a:srgbClr val="FFFFFF"/>
                </a:highlight>
              </a:rPr>
              <a:t> </a:t>
            </a:r>
            <a:r>
              <a:rPr b="1" lang="en" sz="700">
                <a:solidFill>
                  <a:srgbClr val="0E84B5"/>
                </a:solidFill>
                <a:highlight>
                  <a:srgbClr val="FFFFFF"/>
                </a:highlight>
              </a:rPr>
              <a:t>numpy</a:t>
            </a:r>
            <a:r>
              <a:rPr lang="en" sz="700">
                <a:solidFill>
                  <a:srgbClr val="222222"/>
                </a:solidFill>
                <a:highlight>
                  <a:srgbClr val="FFFFFF"/>
                </a:highlight>
              </a:rPr>
              <a:t> </a:t>
            </a:r>
            <a:r>
              <a:rPr b="1" lang="en" sz="700">
                <a:solidFill>
                  <a:srgbClr val="007020"/>
                </a:solidFill>
                <a:highlight>
                  <a:srgbClr val="FFFFFF"/>
                </a:highlight>
              </a:rPr>
              <a:t>import</a:t>
            </a:r>
            <a:r>
              <a:rPr lang="en" sz="700">
                <a:solidFill>
                  <a:srgbClr val="222222"/>
                </a:solidFill>
                <a:highlight>
                  <a:srgbClr val="FFFFFF"/>
                </a:highlight>
              </a:rPr>
              <a:t> allclose</a:t>
            </a:r>
            <a:br>
              <a:rPr lang="en" sz="700">
                <a:solidFill>
                  <a:srgbClr val="222222"/>
                </a:solidFill>
                <a:highlight>
                  <a:srgbClr val="FFFFFF"/>
                </a:highlight>
              </a:rPr>
            </a:br>
            <a:r>
              <a:rPr b="1" lang="en" sz="700">
                <a:solidFill>
                  <a:srgbClr val="C65D09"/>
                </a:solidFill>
                <a:highlight>
                  <a:srgbClr val="FFFFFF"/>
                </a:highlight>
              </a:rPr>
              <a:t>&gt;&gt;&gt; </a:t>
            </a:r>
            <a:r>
              <a:rPr b="1" lang="en" sz="700">
                <a:solidFill>
                  <a:srgbClr val="007020"/>
                </a:solidFill>
                <a:highlight>
                  <a:srgbClr val="FFFFFF"/>
                </a:highlight>
              </a:rPr>
              <a:t>from</a:t>
            </a:r>
            <a:r>
              <a:rPr lang="en" sz="700">
                <a:solidFill>
                  <a:srgbClr val="222222"/>
                </a:solidFill>
                <a:highlight>
                  <a:srgbClr val="FFFFFF"/>
                </a:highlight>
              </a:rPr>
              <a:t> </a:t>
            </a:r>
            <a:r>
              <a:rPr b="1" lang="en" sz="700">
                <a:solidFill>
                  <a:srgbClr val="0E84B5"/>
                </a:solidFill>
                <a:highlight>
                  <a:srgbClr val="FFFFFF"/>
                </a:highlight>
              </a:rPr>
              <a:t>pyspark.ml.linalg</a:t>
            </a:r>
            <a:r>
              <a:rPr lang="en" sz="700">
                <a:solidFill>
                  <a:srgbClr val="222222"/>
                </a:solidFill>
                <a:highlight>
                  <a:srgbClr val="FFFFFF"/>
                </a:highlight>
              </a:rPr>
              <a:t> </a:t>
            </a:r>
            <a:r>
              <a:rPr b="1" lang="en" sz="700">
                <a:solidFill>
                  <a:srgbClr val="007020"/>
                </a:solidFill>
                <a:highlight>
                  <a:srgbClr val="FFFFFF"/>
                </a:highlight>
              </a:rPr>
              <a:t>import</a:t>
            </a:r>
            <a:r>
              <a:rPr lang="en" sz="700">
                <a:solidFill>
                  <a:srgbClr val="222222"/>
                </a:solidFill>
                <a:highlight>
                  <a:srgbClr val="FFFFFF"/>
                </a:highlight>
              </a:rPr>
              <a:t> Vectors</a:t>
            </a:r>
            <a:br>
              <a:rPr lang="en" sz="700">
                <a:solidFill>
                  <a:srgbClr val="222222"/>
                </a:solidFill>
                <a:highlight>
                  <a:srgbClr val="FFFFFF"/>
                </a:highlight>
              </a:rPr>
            </a:br>
            <a:r>
              <a:rPr b="1" lang="en" sz="700">
                <a:solidFill>
                  <a:srgbClr val="C65D09"/>
                </a:solidFill>
                <a:highlight>
                  <a:srgbClr val="FFFFFF"/>
                </a:highlight>
              </a:rPr>
              <a:t>&gt;&gt;&gt; </a:t>
            </a:r>
            <a:r>
              <a:rPr b="1" lang="en" sz="700">
                <a:solidFill>
                  <a:srgbClr val="007020"/>
                </a:solidFill>
                <a:highlight>
                  <a:srgbClr val="FFFFFF"/>
                </a:highlight>
              </a:rPr>
              <a:t>from</a:t>
            </a:r>
            <a:r>
              <a:rPr lang="en" sz="700">
                <a:solidFill>
                  <a:srgbClr val="222222"/>
                </a:solidFill>
                <a:highlight>
                  <a:srgbClr val="FFFFFF"/>
                </a:highlight>
              </a:rPr>
              <a:t> </a:t>
            </a:r>
            <a:r>
              <a:rPr b="1" lang="en" sz="700">
                <a:solidFill>
                  <a:srgbClr val="0E84B5"/>
                </a:solidFill>
                <a:highlight>
                  <a:srgbClr val="FFFFFF"/>
                </a:highlight>
              </a:rPr>
              <a:t>pyspark.ml.feature</a:t>
            </a:r>
            <a:r>
              <a:rPr lang="en" sz="700">
                <a:solidFill>
                  <a:srgbClr val="222222"/>
                </a:solidFill>
                <a:highlight>
                  <a:srgbClr val="FFFFFF"/>
                </a:highlight>
              </a:rPr>
              <a:t> </a:t>
            </a:r>
            <a:r>
              <a:rPr b="1" lang="en" sz="700">
                <a:solidFill>
                  <a:srgbClr val="007020"/>
                </a:solidFill>
                <a:highlight>
                  <a:srgbClr val="FFFFFF"/>
                </a:highlight>
              </a:rPr>
              <a:t>import</a:t>
            </a:r>
            <a:r>
              <a:rPr lang="en" sz="700">
                <a:solidFill>
                  <a:srgbClr val="222222"/>
                </a:solidFill>
                <a:highlight>
                  <a:srgbClr val="FFFFFF"/>
                </a:highlight>
              </a:rPr>
              <a:t> StringIndexer</a:t>
            </a:r>
            <a:br>
              <a:rPr lang="en" sz="700">
                <a:solidFill>
                  <a:srgbClr val="222222"/>
                </a:solidFill>
                <a:highlight>
                  <a:srgbClr val="FFFFFF"/>
                </a:highlight>
              </a:rPr>
            </a:br>
            <a:r>
              <a:rPr b="1" lang="en" sz="700">
                <a:solidFill>
                  <a:srgbClr val="C65D09"/>
                </a:solidFill>
                <a:highlight>
                  <a:srgbClr val="FFFFFF"/>
                </a:highlight>
              </a:rPr>
              <a:t>&gt;&gt;&gt; </a:t>
            </a:r>
            <a:r>
              <a:rPr lang="en" sz="700">
                <a:solidFill>
                  <a:srgbClr val="222222"/>
                </a:solidFill>
                <a:highlight>
                  <a:srgbClr val="FFFFFF"/>
                </a:highlight>
              </a:rPr>
              <a:t>df </a:t>
            </a:r>
            <a:r>
              <a:rPr lang="en" sz="700">
                <a:solidFill>
                  <a:srgbClr val="666666"/>
                </a:solidFill>
                <a:highlight>
                  <a:srgbClr val="FFFFFF"/>
                </a:highlight>
              </a:rPr>
              <a:t>=</a:t>
            </a:r>
            <a:r>
              <a:rPr lang="en" sz="700">
                <a:solidFill>
                  <a:srgbClr val="222222"/>
                </a:solidFill>
                <a:highlight>
                  <a:srgbClr val="FFFFFF"/>
                </a:highlight>
              </a:rPr>
              <a:t> spark</a:t>
            </a:r>
            <a:r>
              <a:rPr lang="en" sz="700">
                <a:solidFill>
                  <a:srgbClr val="666666"/>
                </a:solidFill>
                <a:highlight>
                  <a:srgbClr val="FFFFFF"/>
                </a:highlight>
              </a:rPr>
              <a:t>.</a:t>
            </a:r>
            <a:r>
              <a:rPr lang="en" sz="700">
                <a:solidFill>
                  <a:srgbClr val="222222"/>
                </a:solidFill>
                <a:highlight>
                  <a:srgbClr val="FFFFFF"/>
                </a:highlight>
              </a:rPr>
              <a:t>createDataFrame([</a:t>
            </a:r>
            <a:br>
              <a:rPr lang="en" sz="700">
                <a:solidFill>
                  <a:srgbClr val="222222"/>
                </a:solidFill>
                <a:highlight>
                  <a:srgbClr val="FFFFFF"/>
                </a:highlight>
              </a:rPr>
            </a:br>
            <a:r>
              <a:rPr b="1" lang="en" sz="700">
                <a:solidFill>
                  <a:srgbClr val="C65D09"/>
                </a:solidFill>
                <a:highlight>
                  <a:srgbClr val="FFFFFF"/>
                </a:highlight>
              </a:rPr>
              <a:t>... </a:t>
            </a:r>
            <a:r>
              <a:rPr lang="en" sz="700">
                <a:solidFill>
                  <a:srgbClr val="222222"/>
                </a:solidFill>
                <a:highlight>
                  <a:srgbClr val="FFFFFF"/>
                </a:highlight>
              </a:rPr>
              <a:t>   (</a:t>
            </a:r>
            <a:r>
              <a:rPr lang="en" sz="700">
                <a:solidFill>
                  <a:srgbClr val="208050"/>
                </a:solidFill>
                <a:highlight>
                  <a:srgbClr val="FFFFFF"/>
                </a:highlight>
              </a:rPr>
              <a:t>1.0</a:t>
            </a:r>
            <a:r>
              <a:rPr lang="en" sz="700">
                <a:solidFill>
                  <a:srgbClr val="222222"/>
                </a:solidFill>
                <a:highlight>
                  <a:srgbClr val="FFFFFF"/>
                </a:highlight>
              </a:rPr>
              <a:t>, Vectors</a:t>
            </a:r>
            <a:r>
              <a:rPr lang="en" sz="700">
                <a:solidFill>
                  <a:srgbClr val="666666"/>
                </a:solidFill>
                <a:highlight>
                  <a:srgbClr val="FFFFFF"/>
                </a:highlight>
              </a:rPr>
              <a:t>.</a:t>
            </a:r>
            <a:r>
              <a:rPr lang="en" sz="700">
                <a:solidFill>
                  <a:srgbClr val="222222"/>
                </a:solidFill>
                <a:highlight>
                  <a:srgbClr val="FFFFFF"/>
                </a:highlight>
              </a:rPr>
              <a:t>dense(</a:t>
            </a:r>
            <a:r>
              <a:rPr lang="en" sz="700">
                <a:solidFill>
                  <a:srgbClr val="208050"/>
                </a:solidFill>
                <a:highlight>
                  <a:srgbClr val="FFFFFF"/>
                </a:highlight>
              </a:rPr>
              <a:t>1.0</a:t>
            </a:r>
            <a:r>
              <a:rPr lang="en" sz="700">
                <a:solidFill>
                  <a:srgbClr val="222222"/>
                </a:solidFill>
                <a:highlight>
                  <a:srgbClr val="FFFFFF"/>
                </a:highlight>
              </a:rPr>
              <a:t>)),</a:t>
            </a:r>
            <a:br>
              <a:rPr lang="en" sz="700">
                <a:solidFill>
                  <a:srgbClr val="222222"/>
                </a:solidFill>
                <a:highlight>
                  <a:srgbClr val="FFFFFF"/>
                </a:highlight>
              </a:rPr>
            </a:br>
            <a:r>
              <a:rPr b="1" lang="en" sz="700">
                <a:solidFill>
                  <a:srgbClr val="C65D09"/>
                </a:solidFill>
                <a:highlight>
                  <a:srgbClr val="FFFFFF"/>
                </a:highlight>
              </a:rPr>
              <a:t>... </a:t>
            </a:r>
            <a:r>
              <a:rPr lang="en" sz="700">
                <a:solidFill>
                  <a:srgbClr val="222222"/>
                </a:solidFill>
                <a:highlight>
                  <a:srgbClr val="FFFFFF"/>
                </a:highlight>
              </a:rPr>
              <a:t>   (</a:t>
            </a:r>
            <a:r>
              <a:rPr lang="en" sz="700">
                <a:solidFill>
                  <a:srgbClr val="208050"/>
                </a:solidFill>
                <a:highlight>
                  <a:srgbClr val="FFFFFF"/>
                </a:highlight>
              </a:rPr>
              <a:t>0.0</a:t>
            </a:r>
            <a:r>
              <a:rPr lang="en" sz="700">
                <a:solidFill>
                  <a:srgbClr val="222222"/>
                </a:solidFill>
                <a:highlight>
                  <a:srgbClr val="FFFFFF"/>
                </a:highlight>
              </a:rPr>
              <a:t>, Vectors</a:t>
            </a:r>
            <a:r>
              <a:rPr lang="en" sz="700">
                <a:solidFill>
                  <a:srgbClr val="666666"/>
                </a:solidFill>
                <a:highlight>
                  <a:srgbClr val="FFFFFF"/>
                </a:highlight>
              </a:rPr>
              <a:t>.</a:t>
            </a:r>
            <a:r>
              <a:rPr lang="en" sz="700">
                <a:solidFill>
                  <a:srgbClr val="222222"/>
                </a:solidFill>
                <a:highlight>
                  <a:srgbClr val="FFFFFF"/>
                </a:highlight>
              </a:rPr>
              <a:t>sparse(</a:t>
            </a:r>
            <a:r>
              <a:rPr lang="en" sz="700">
                <a:solidFill>
                  <a:srgbClr val="208050"/>
                </a:solidFill>
                <a:highlight>
                  <a:srgbClr val="FFFFFF"/>
                </a:highlight>
              </a:rPr>
              <a:t>1</a:t>
            </a:r>
            <a:r>
              <a:rPr lang="en" sz="700">
                <a:solidFill>
                  <a:srgbClr val="222222"/>
                </a:solidFill>
                <a:highlight>
                  <a:srgbClr val="FFFFFF"/>
                </a:highlight>
              </a:rPr>
              <a:t>, [], []))], [</a:t>
            </a:r>
            <a:r>
              <a:rPr lang="en" sz="700">
                <a:solidFill>
                  <a:srgbClr val="4070A0"/>
                </a:solidFill>
                <a:highlight>
                  <a:srgbClr val="FFFFFF"/>
                </a:highlight>
              </a:rPr>
              <a:t>"label"</a:t>
            </a:r>
            <a:r>
              <a:rPr lang="en" sz="700">
                <a:solidFill>
                  <a:srgbClr val="222222"/>
                </a:solidFill>
                <a:highlight>
                  <a:srgbClr val="FFFFFF"/>
                </a:highlight>
              </a:rPr>
              <a:t>, </a:t>
            </a:r>
            <a:r>
              <a:rPr lang="en" sz="700">
                <a:solidFill>
                  <a:srgbClr val="4070A0"/>
                </a:solidFill>
                <a:highlight>
                  <a:srgbClr val="FFFFFF"/>
                </a:highlight>
              </a:rPr>
              <a:t>"features"</a:t>
            </a:r>
            <a:r>
              <a:rPr lang="en" sz="700">
                <a:solidFill>
                  <a:srgbClr val="222222"/>
                </a:solidFill>
                <a:highlight>
                  <a:srgbClr val="FFFFFF"/>
                </a:highlight>
              </a:rPr>
              <a:t>])</a:t>
            </a:r>
            <a:br>
              <a:rPr lang="en" sz="700">
                <a:solidFill>
                  <a:srgbClr val="222222"/>
                </a:solidFill>
                <a:highlight>
                  <a:srgbClr val="FFFFFF"/>
                </a:highlight>
              </a:rPr>
            </a:br>
            <a:r>
              <a:rPr b="1" lang="en" sz="700">
                <a:solidFill>
                  <a:srgbClr val="C65D09"/>
                </a:solidFill>
                <a:highlight>
                  <a:srgbClr val="FFFFFF"/>
                </a:highlight>
              </a:rPr>
              <a:t>&gt;&gt;&gt; </a:t>
            </a:r>
            <a:r>
              <a:rPr lang="en" sz="700">
                <a:solidFill>
                  <a:srgbClr val="222222"/>
                </a:solidFill>
                <a:highlight>
                  <a:srgbClr val="FFFFFF"/>
                </a:highlight>
              </a:rPr>
              <a:t>stringIndexer </a:t>
            </a:r>
            <a:r>
              <a:rPr lang="en" sz="700">
                <a:solidFill>
                  <a:srgbClr val="666666"/>
                </a:solidFill>
                <a:highlight>
                  <a:srgbClr val="FFFFFF"/>
                </a:highlight>
              </a:rPr>
              <a:t>=</a:t>
            </a:r>
            <a:r>
              <a:rPr lang="en" sz="700">
                <a:solidFill>
                  <a:srgbClr val="222222"/>
                </a:solidFill>
                <a:highlight>
                  <a:srgbClr val="FFFFFF"/>
                </a:highlight>
              </a:rPr>
              <a:t> StringIndexer(inputCol</a:t>
            </a:r>
            <a:r>
              <a:rPr lang="en" sz="700">
                <a:solidFill>
                  <a:srgbClr val="666666"/>
                </a:solidFill>
                <a:highlight>
                  <a:srgbClr val="FFFFFF"/>
                </a:highlight>
              </a:rPr>
              <a:t>=</a:t>
            </a:r>
            <a:r>
              <a:rPr lang="en" sz="700">
                <a:solidFill>
                  <a:srgbClr val="4070A0"/>
                </a:solidFill>
                <a:highlight>
                  <a:srgbClr val="FFFFFF"/>
                </a:highlight>
              </a:rPr>
              <a:t>"label"</a:t>
            </a:r>
            <a:r>
              <a:rPr lang="en" sz="700">
                <a:solidFill>
                  <a:srgbClr val="222222"/>
                </a:solidFill>
                <a:highlight>
                  <a:srgbClr val="FFFFFF"/>
                </a:highlight>
              </a:rPr>
              <a:t>, outputCol</a:t>
            </a:r>
            <a:r>
              <a:rPr lang="en" sz="700">
                <a:solidFill>
                  <a:srgbClr val="666666"/>
                </a:solidFill>
                <a:highlight>
                  <a:srgbClr val="FFFFFF"/>
                </a:highlight>
              </a:rPr>
              <a:t>=</a:t>
            </a:r>
            <a:r>
              <a:rPr lang="en" sz="700">
                <a:solidFill>
                  <a:srgbClr val="4070A0"/>
                </a:solidFill>
                <a:highlight>
                  <a:srgbClr val="FFFFFF"/>
                </a:highlight>
              </a:rPr>
              <a:t>"indexed"</a:t>
            </a:r>
            <a:r>
              <a:rPr lang="en" sz="700">
                <a:solidFill>
                  <a:srgbClr val="222222"/>
                </a:solidFill>
                <a:highlight>
                  <a:srgbClr val="FFFFFF"/>
                </a:highlight>
              </a:rPr>
              <a:t>)</a:t>
            </a:r>
            <a:br>
              <a:rPr lang="en" sz="700">
                <a:solidFill>
                  <a:srgbClr val="222222"/>
                </a:solidFill>
                <a:highlight>
                  <a:srgbClr val="FFFFFF"/>
                </a:highlight>
              </a:rPr>
            </a:br>
            <a:r>
              <a:rPr b="1" lang="en" sz="700">
                <a:solidFill>
                  <a:srgbClr val="C65D09"/>
                </a:solidFill>
                <a:highlight>
                  <a:srgbClr val="FFFFFF"/>
                </a:highlight>
              </a:rPr>
              <a:t>&gt;&gt;&gt; </a:t>
            </a:r>
            <a:r>
              <a:rPr lang="en" sz="700">
                <a:solidFill>
                  <a:srgbClr val="222222"/>
                </a:solidFill>
                <a:highlight>
                  <a:srgbClr val="FFFFFF"/>
                </a:highlight>
              </a:rPr>
              <a:t>si_model </a:t>
            </a:r>
            <a:r>
              <a:rPr lang="en" sz="700">
                <a:solidFill>
                  <a:srgbClr val="666666"/>
                </a:solidFill>
                <a:highlight>
                  <a:srgbClr val="FFFFFF"/>
                </a:highlight>
              </a:rPr>
              <a:t>=</a:t>
            </a:r>
            <a:r>
              <a:rPr lang="en" sz="700">
                <a:solidFill>
                  <a:srgbClr val="222222"/>
                </a:solidFill>
                <a:highlight>
                  <a:srgbClr val="FFFFFF"/>
                </a:highlight>
              </a:rPr>
              <a:t> stringIndexer</a:t>
            </a:r>
            <a:r>
              <a:rPr lang="en" sz="700">
                <a:solidFill>
                  <a:srgbClr val="666666"/>
                </a:solidFill>
                <a:highlight>
                  <a:srgbClr val="FFFFFF"/>
                </a:highlight>
              </a:rPr>
              <a:t>.</a:t>
            </a:r>
            <a:r>
              <a:rPr lang="en" sz="700">
                <a:solidFill>
                  <a:srgbClr val="222222"/>
                </a:solidFill>
                <a:highlight>
                  <a:srgbClr val="FFFFFF"/>
                </a:highlight>
              </a:rPr>
              <a:t>fit(df)</a:t>
            </a:r>
            <a:br>
              <a:rPr lang="en" sz="700">
                <a:solidFill>
                  <a:srgbClr val="222222"/>
                </a:solidFill>
                <a:highlight>
                  <a:srgbClr val="FFFFFF"/>
                </a:highlight>
              </a:rPr>
            </a:br>
            <a:r>
              <a:rPr b="1" lang="en" sz="700">
                <a:solidFill>
                  <a:srgbClr val="C65D09"/>
                </a:solidFill>
                <a:highlight>
                  <a:srgbClr val="FFFFFF"/>
                </a:highlight>
              </a:rPr>
              <a:t>&gt;&gt;&gt; </a:t>
            </a:r>
            <a:r>
              <a:rPr lang="en" sz="700">
                <a:solidFill>
                  <a:srgbClr val="222222"/>
                </a:solidFill>
                <a:highlight>
                  <a:srgbClr val="FFFFFF"/>
                </a:highlight>
              </a:rPr>
              <a:t>td </a:t>
            </a:r>
            <a:r>
              <a:rPr lang="en" sz="700">
                <a:solidFill>
                  <a:srgbClr val="666666"/>
                </a:solidFill>
                <a:highlight>
                  <a:srgbClr val="FFFFFF"/>
                </a:highlight>
              </a:rPr>
              <a:t>=</a:t>
            </a:r>
            <a:r>
              <a:rPr lang="en" sz="700">
                <a:solidFill>
                  <a:srgbClr val="222222"/>
                </a:solidFill>
                <a:highlight>
                  <a:srgbClr val="FFFFFF"/>
                </a:highlight>
              </a:rPr>
              <a:t> si_model</a:t>
            </a:r>
            <a:r>
              <a:rPr lang="en" sz="700">
                <a:solidFill>
                  <a:srgbClr val="666666"/>
                </a:solidFill>
                <a:highlight>
                  <a:srgbClr val="FFFFFF"/>
                </a:highlight>
              </a:rPr>
              <a:t>.</a:t>
            </a:r>
            <a:r>
              <a:rPr lang="en" sz="700">
                <a:solidFill>
                  <a:srgbClr val="222222"/>
                </a:solidFill>
                <a:highlight>
                  <a:srgbClr val="FFFFFF"/>
                </a:highlight>
              </a:rPr>
              <a:t>transform(df)</a:t>
            </a:r>
            <a:br>
              <a:rPr lang="en" sz="700">
                <a:solidFill>
                  <a:srgbClr val="222222"/>
                </a:solidFill>
                <a:highlight>
                  <a:srgbClr val="FFFFFF"/>
                </a:highlight>
              </a:rPr>
            </a:br>
            <a:r>
              <a:rPr b="1" lang="en" sz="700">
                <a:solidFill>
                  <a:srgbClr val="C65D09"/>
                </a:solidFill>
                <a:highlight>
                  <a:srgbClr val="FFFFFF"/>
                </a:highlight>
              </a:rPr>
              <a:t>&gt;&gt;&gt; </a:t>
            </a:r>
            <a:r>
              <a:rPr lang="en" sz="700">
                <a:solidFill>
                  <a:srgbClr val="222222"/>
                </a:solidFill>
                <a:highlight>
                  <a:srgbClr val="FFFFFF"/>
                </a:highlight>
              </a:rPr>
              <a:t>rf </a:t>
            </a:r>
            <a:r>
              <a:rPr lang="en" sz="700">
                <a:solidFill>
                  <a:srgbClr val="666666"/>
                </a:solidFill>
                <a:highlight>
                  <a:srgbClr val="FFFFFF"/>
                </a:highlight>
              </a:rPr>
              <a:t>=</a:t>
            </a:r>
            <a:r>
              <a:rPr lang="en" sz="700">
                <a:solidFill>
                  <a:srgbClr val="222222"/>
                </a:solidFill>
                <a:highlight>
                  <a:srgbClr val="FFFFFF"/>
                </a:highlight>
              </a:rPr>
              <a:t> RandomForestClassifier(numTrees</a:t>
            </a:r>
            <a:r>
              <a:rPr lang="en" sz="700">
                <a:solidFill>
                  <a:srgbClr val="666666"/>
                </a:solidFill>
                <a:highlight>
                  <a:srgbClr val="FFFFFF"/>
                </a:highlight>
              </a:rPr>
              <a:t>=</a:t>
            </a:r>
            <a:r>
              <a:rPr lang="en" sz="700">
                <a:solidFill>
                  <a:srgbClr val="208050"/>
                </a:solidFill>
                <a:highlight>
                  <a:srgbClr val="FFFFFF"/>
                </a:highlight>
              </a:rPr>
              <a:t>3</a:t>
            </a:r>
            <a:r>
              <a:rPr lang="en" sz="700">
                <a:solidFill>
                  <a:srgbClr val="222222"/>
                </a:solidFill>
                <a:highlight>
                  <a:srgbClr val="FFFFFF"/>
                </a:highlight>
              </a:rPr>
              <a:t>, maxDepth</a:t>
            </a:r>
            <a:r>
              <a:rPr lang="en" sz="700">
                <a:solidFill>
                  <a:srgbClr val="666666"/>
                </a:solidFill>
                <a:highlight>
                  <a:srgbClr val="FFFFFF"/>
                </a:highlight>
              </a:rPr>
              <a:t>=</a:t>
            </a:r>
            <a:r>
              <a:rPr lang="en" sz="700">
                <a:solidFill>
                  <a:srgbClr val="208050"/>
                </a:solidFill>
                <a:highlight>
                  <a:srgbClr val="FFFFFF"/>
                </a:highlight>
              </a:rPr>
              <a:t>2</a:t>
            </a:r>
            <a:r>
              <a:rPr lang="en" sz="700">
                <a:solidFill>
                  <a:srgbClr val="222222"/>
                </a:solidFill>
                <a:highlight>
                  <a:srgbClr val="FFFFFF"/>
                </a:highlight>
              </a:rPr>
              <a:t>, labelCol</a:t>
            </a:r>
            <a:r>
              <a:rPr lang="en" sz="700">
                <a:solidFill>
                  <a:srgbClr val="666666"/>
                </a:solidFill>
                <a:highlight>
                  <a:srgbClr val="FFFFFF"/>
                </a:highlight>
              </a:rPr>
              <a:t>=</a:t>
            </a:r>
            <a:r>
              <a:rPr lang="en" sz="700">
                <a:solidFill>
                  <a:srgbClr val="4070A0"/>
                </a:solidFill>
                <a:highlight>
                  <a:srgbClr val="FFFFFF"/>
                </a:highlight>
              </a:rPr>
              <a:t>"indexed"</a:t>
            </a:r>
            <a:r>
              <a:rPr lang="en" sz="700">
                <a:solidFill>
                  <a:srgbClr val="222222"/>
                </a:solidFill>
                <a:highlight>
                  <a:srgbClr val="FFFFFF"/>
                </a:highlight>
              </a:rPr>
              <a:t>, seed</a:t>
            </a:r>
            <a:r>
              <a:rPr lang="en" sz="700">
                <a:solidFill>
                  <a:srgbClr val="666666"/>
                </a:solidFill>
                <a:highlight>
                  <a:srgbClr val="FFFFFF"/>
                </a:highlight>
              </a:rPr>
              <a:t>=</a:t>
            </a:r>
            <a:r>
              <a:rPr lang="en" sz="700">
                <a:solidFill>
                  <a:srgbClr val="208050"/>
                </a:solidFill>
                <a:highlight>
                  <a:srgbClr val="FFFFFF"/>
                </a:highlight>
              </a:rPr>
              <a:t>42</a:t>
            </a:r>
            <a:r>
              <a:rPr lang="en" sz="700">
                <a:solidFill>
                  <a:srgbClr val="222222"/>
                </a:solidFill>
                <a:highlight>
                  <a:srgbClr val="FFFFFF"/>
                </a:highlight>
              </a:rPr>
              <a:t>)</a:t>
            </a:r>
            <a:br>
              <a:rPr lang="en" sz="700">
                <a:solidFill>
                  <a:srgbClr val="222222"/>
                </a:solidFill>
                <a:highlight>
                  <a:srgbClr val="FFFFFF"/>
                </a:highlight>
              </a:rPr>
            </a:br>
            <a:r>
              <a:rPr b="1" lang="en" sz="700">
                <a:solidFill>
                  <a:srgbClr val="C65D09"/>
                </a:solidFill>
                <a:highlight>
                  <a:srgbClr val="FFFFFF"/>
                </a:highlight>
              </a:rPr>
              <a:t>&gt;&gt;&gt; </a:t>
            </a:r>
            <a:r>
              <a:rPr lang="en" sz="700">
                <a:solidFill>
                  <a:srgbClr val="222222"/>
                </a:solidFill>
                <a:highlight>
                  <a:srgbClr val="FFFFFF"/>
                </a:highlight>
              </a:rPr>
              <a:t>model </a:t>
            </a:r>
            <a:r>
              <a:rPr lang="en" sz="700">
                <a:solidFill>
                  <a:srgbClr val="666666"/>
                </a:solidFill>
                <a:highlight>
                  <a:srgbClr val="FFFFFF"/>
                </a:highlight>
              </a:rPr>
              <a:t>=</a:t>
            </a:r>
            <a:r>
              <a:rPr lang="en" sz="700">
                <a:solidFill>
                  <a:srgbClr val="222222"/>
                </a:solidFill>
                <a:highlight>
                  <a:srgbClr val="FFFFFF"/>
                </a:highlight>
              </a:rPr>
              <a:t> rf</a:t>
            </a:r>
            <a:r>
              <a:rPr lang="en" sz="700">
                <a:solidFill>
                  <a:srgbClr val="666666"/>
                </a:solidFill>
                <a:highlight>
                  <a:srgbClr val="FFFFFF"/>
                </a:highlight>
              </a:rPr>
              <a:t>.</a:t>
            </a:r>
            <a:r>
              <a:rPr lang="en" sz="700">
                <a:solidFill>
                  <a:srgbClr val="222222"/>
                </a:solidFill>
                <a:highlight>
                  <a:srgbClr val="FFFFFF"/>
                </a:highlight>
              </a:rPr>
              <a:t>fit(td)    </a:t>
            </a:r>
          </a:p>
          <a:p>
            <a:pPr indent="0" lvl="0" marL="88900" marR="88900" rtl="0">
              <a:lnSpc>
                <a:spcPct val="166666"/>
              </a:lnSpc>
              <a:spcBef>
                <a:spcPts val="0"/>
              </a:spcBef>
              <a:spcAft>
                <a:spcPts val="800"/>
              </a:spcAft>
              <a:buNone/>
            </a:pPr>
            <a:r>
              <a:t/>
            </a:r>
            <a:endParaRPr sz="1000">
              <a:solidFill>
                <a:srgbClr val="000000"/>
              </a:solidFill>
              <a:highlight>
                <a:srgbClr val="F5F5F5"/>
              </a:highlight>
              <a:latin typeface="Verdana"/>
              <a:ea typeface="Verdana"/>
              <a:cs typeface="Verdana"/>
              <a:sym typeface="Verdana"/>
            </a:endParaRPr>
          </a:p>
          <a:p>
            <a:pPr indent="-69850" lvl="0" marL="88900" marR="88900" rtl="0">
              <a:lnSpc>
                <a:spcPct val="166666"/>
              </a:lnSpc>
              <a:spcBef>
                <a:spcPts val="0"/>
              </a:spcBef>
              <a:spcAft>
                <a:spcPts val="800"/>
              </a:spcAft>
              <a:buClr>
                <a:schemeClr val="dk1"/>
              </a:buClr>
              <a:buSzPct val="110000"/>
              <a:buFont typeface="Arial"/>
              <a:buNone/>
            </a:pPr>
            <a:r>
              <a:t/>
            </a:r>
            <a:endParaRPr sz="1000">
              <a:solidFill>
                <a:srgbClr val="333333"/>
              </a:solidFill>
              <a:highlight>
                <a:srgbClr val="F5F5F5"/>
              </a:highlight>
              <a:latin typeface="Verdana"/>
              <a:ea typeface="Verdana"/>
              <a:cs typeface="Verdana"/>
              <a:sym typeface="Verdana"/>
            </a:endParaRPr>
          </a:p>
          <a:p>
            <a:pPr lvl="0">
              <a:spcBef>
                <a:spcPts val="0"/>
              </a:spcBef>
              <a:buNone/>
            </a:pPr>
            <a:r>
              <a:t/>
            </a:r>
            <a:endParaRPr/>
          </a:p>
          <a:p>
            <a:pPr lvl="0">
              <a:spcBef>
                <a:spcPts val="0"/>
              </a:spcBef>
              <a:buNone/>
            </a:pPr>
            <a:r>
              <a:t/>
            </a:r>
            <a:endParaRPr/>
          </a:p>
        </p:txBody>
      </p:sp>
      <p:sp>
        <p:nvSpPr>
          <p:cNvPr id="307" name="Shape 307"/>
          <p:cNvSpPr txBox="1"/>
          <p:nvPr/>
        </p:nvSpPr>
        <p:spPr>
          <a:xfrm>
            <a:off x="438275" y="4703625"/>
            <a:ext cx="7078500" cy="429900"/>
          </a:xfrm>
          <a:prstGeom prst="rect">
            <a:avLst/>
          </a:prstGeom>
          <a:noFill/>
          <a:ln>
            <a:noFill/>
          </a:ln>
        </p:spPr>
        <p:txBody>
          <a:bodyPr anchorCtr="0" anchor="t" bIns="91425" lIns="91425" rIns="91425" wrap="square" tIns="91425">
            <a:noAutofit/>
          </a:bodyPr>
          <a:lstStyle/>
          <a:p>
            <a:pPr lvl="0">
              <a:spcBef>
                <a:spcPts val="0"/>
              </a:spcBef>
              <a:buNone/>
            </a:pPr>
            <a:r>
              <a:rPr lang="en" sz="800" u="sng">
                <a:solidFill>
                  <a:schemeClr val="hlink"/>
                </a:solidFill>
                <a:hlinkClick r:id="rId5"/>
              </a:rPr>
              <a:t>https://spark.apache.org/docs/2.2.0/ml-classification-regression.html#random-forest-classifier</a:t>
            </a:r>
          </a:p>
          <a:p>
            <a:pPr lvl="0">
              <a:spcBef>
                <a:spcPts val="0"/>
              </a:spcBef>
              <a:buNone/>
            </a:pPr>
            <a:r>
              <a:t/>
            </a:r>
            <a:endParaRPr sz="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Shape 31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sz="2400">
                <a:highlight>
                  <a:srgbClr val="FFFFFF"/>
                </a:highlight>
                <a:latin typeface="Verdana"/>
                <a:ea typeface="Verdana"/>
                <a:cs typeface="Verdana"/>
                <a:sym typeface="Verdana"/>
              </a:rPr>
              <a:t>Random Forest - parameters </a:t>
            </a:r>
          </a:p>
        </p:txBody>
      </p:sp>
      <p:sp>
        <p:nvSpPr>
          <p:cNvPr id="313" name="Shape 313"/>
          <p:cNvSpPr txBox="1"/>
          <p:nvPr>
            <p:ph idx="1" type="body"/>
          </p:nvPr>
        </p:nvSpPr>
        <p:spPr>
          <a:xfrm>
            <a:off x="311700" y="1152475"/>
            <a:ext cx="8520600" cy="3672000"/>
          </a:xfrm>
          <a:prstGeom prst="rect">
            <a:avLst/>
          </a:prstGeom>
        </p:spPr>
        <p:txBody>
          <a:bodyPr anchorCtr="0" anchor="t" bIns="91425" lIns="91425" rIns="91425" wrap="square" tIns="91425">
            <a:noAutofit/>
          </a:bodyPr>
          <a:lstStyle/>
          <a:p>
            <a:pPr lvl="0" rtl="0">
              <a:spcBef>
                <a:spcPts val="0"/>
              </a:spcBef>
              <a:spcAft>
                <a:spcPts val="0"/>
              </a:spcAft>
              <a:buNone/>
            </a:pPr>
            <a:r>
              <a:rPr lang="en">
                <a:solidFill>
                  <a:schemeClr val="dk1"/>
                </a:solidFill>
                <a:highlight>
                  <a:srgbClr val="FFFFFF"/>
                </a:highlight>
                <a:latin typeface="Georgia"/>
                <a:ea typeface="Georgia"/>
                <a:cs typeface="Georgia"/>
                <a:sym typeface="Georgia"/>
              </a:rPr>
              <a:t> RandomForest - some parameters ( older RDD based but some apply to dataframe based)</a:t>
            </a:r>
          </a:p>
          <a:p>
            <a:pPr indent="-228600" lvl="0" marL="457200" rtl="0">
              <a:spcBef>
                <a:spcPts val="0"/>
              </a:spcBef>
              <a:spcAft>
                <a:spcPts val="0"/>
              </a:spcAft>
              <a:buClr>
                <a:srgbClr val="333333"/>
              </a:buClr>
              <a:buFont typeface="Times New Roman"/>
            </a:pPr>
            <a:r>
              <a:rPr b="1" lang="en">
                <a:solidFill>
                  <a:srgbClr val="333333"/>
                </a:solidFill>
                <a:highlight>
                  <a:srgbClr val="FFFFFF"/>
                </a:highlight>
                <a:latin typeface="Times New Roman"/>
                <a:ea typeface="Times New Roman"/>
                <a:cs typeface="Times New Roman"/>
                <a:sym typeface="Times New Roman"/>
              </a:rPr>
              <a:t>numTrees:</a:t>
            </a:r>
            <a:r>
              <a:rPr lang="en">
                <a:solidFill>
                  <a:srgbClr val="333333"/>
                </a:solidFill>
                <a:highlight>
                  <a:srgbClr val="FFFFFF"/>
                </a:highlight>
                <a:latin typeface="Times New Roman"/>
                <a:ea typeface="Times New Roman"/>
                <a:cs typeface="Times New Roman"/>
                <a:sym typeface="Times New Roman"/>
              </a:rPr>
              <a:t> Number of trees in the resulting forest. I</a:t>
            </a:r>
            <a:r>
              <a:rPr b="1" lang="en">
                <a:solidFill>
                  <a:srgbClr val="333333"/>
                </a:solidFill>
                <a:highlight>
                  <a:srgbClr val="FFFFFF"/>
                </a:highlight>
                <a:latin typeface="Times New Roman"/>
                <a:ea typeface="Times New Roman"/>
                <a:cs typeface="Times New Roman"/>
                <a:sym typeface="Times New Roman"/>
              </a:rPr>
              <a:t>ncreasing the number of trees decreases model variance</a:t>
            </a:r>
            <a:r>
              <a:rPr lang="en">
                <a:solidFill>
                  <a:srgbClr val="333333"/>
                </a:solidFill>
                <a:highlight>
                  <a:srgbClr val="FFFFFF"/>
                </a:highlight>
                <a:latin typeface="Times New Roman"/>
                <a:ea typeface="Times New Roman"/>
                <a:cs typeface="Times New Roman"/>
                <a:sym typeface="Times New Roman"/>
              </a:rPr>
              <a:t>.</a:t>
            </a:r>
          </a:p>
          <a:p>
            <a:pPr indent="-342900" lvl="0" marL="457200" rtl="0">
              <a:spcBef>
                <a:spcPts val="2400"/>
              </a:spcBef>
              <a:spcAft>
                <a:spcPts val="3100"/>
              </a:spcAft>
              <a:buClr>
                <a:srgbClr val="333333"/>
              </a:buClr>
              <a:buSzPct val="100000"/>
              <a:buFont typeface="Times New Roman"/>
            </a:pPr>
            <a:r>
              <a:rPr b="1" lang="en">
                <a:solidFill>
                  <a:srgbClr val="333333"/>
                </a:solidFill>
                <a:highlight>
                  <a:srgbClr val="FFFFFF"/>
                </a:highlight>
                <a:latin typeface="Times New Roman"/>
                <a:ea typeface="Times New Roman"/>
                <a:cs typeface="Times New Roman"/>
                <a:sym typeface="Times New Roman"/>
              </a:rPr>
              <a:t>featureSubsetStrategy:</a:t>
            </a:r>
            <a:r>
              <a:rPr lang="en">
                <a:solidFill>
                  <a:srgbClr val="333333"/>
                </a:solidFill>
                <a:highlight>
                  <a:srgbClr val="FFFFFF"/>
                </a:highlight>
                <a:latin typeface="Times New Roman"/>
                <a:ea typeface="Times New Roman"/>
                <a:cs typeface="Times New Roman"/>
                <a:sym typeface="Times New Roman"/>
              </a:rPr>
              <a:t> Specifies a method which produces a number of how many features are selected for training a single tree. </a:t>
            </a:r>
          </a:p>
          <a:p>
            <a:pPr indent="-342900" lvl="0" marL="457200" rtl="0">
              <a:spcBef>
                <a:spcPts val="2400"/>
              </a:spcBef>
              <a:spcAft>
                <a:spcPts val="3100"/>
              </a:spcAft>
              <a:buClr>
                <a:srgbClr val="333333"/>
              </a:buClr>
              <a:buSzPct val="100000"/>
              <a:buFont typeface="Times New Roman"/>
            </a:pPr>
            <a:r>
              <a:rPr b="1" lang="en">
                <a:solidFill>
                  <a:srgbClr val="333333"/>
                </a:solidFill>
                <a:highlight>
                  <a:srgbClr val="FFFFFF"/>
                </a:highlight>
                <a:latin typeface="Times New Roman"/>
                <a:ea typeface="Times New Roman"/>
                <a:cs typeface="Times New Roman"/>
                <a:sym typeface="Times New Roman"/>
              </a:rPr>
              <a:t>seed:</a:t>
            </a:r>
            <a:r>
              <a:rPr lang="en">
                <a:solidFill>
                  <a:srgbClr val="333333"/>
                </a:solidFill>
                <a:highlight>
                  <a:srgbClr val="FFFFFF"/>
                </a:highlight>
                <a:latin typeface="Times New Roman"/>
                <a:ea typeface="Times New Roman"/>
                <a:cs typeface="Times New Roman"/>
                <a:sym typeface="Times New Roman"/>
              </a:rPr>
              <a:t> Seed for random generator initialization, since RandomForest depends on random selection of features and rows</a:t>
            </a:r>
          </a:p>
          <a:p>
            <a:pPr lvl="0" rtl="0">
              <a:spcBef>
                <a:spcPts val="2400"/>
              </a:spcBef>
              <a:spcAft>
                <a:spcPts val="3100"/>
              </a:spcAft>
              <a:buNone/>
            </a:pPr>
            <a:r>
              <a:rPr lang="en" sz="1400">
                <a:solidFill>
                  <a:schemeClr val="dk1"/>
                </a:solidFill>
                <a:highlight>
                  <a:srgbClr val="FFFFFF"/>
                </a:highlight>
                <a:latin typeface="Georgia"/>
                <a:ea typeface="Georgia"/>
                <a:cs typeface="Georgia"/>
                <a:sym typeface="Georgia"/>
              </a:rPr>
              <a:t>The parameters </a:t>
            </a:r>
            <a:r>
              <a:rPr b="1" lang="en" sz="1400">
                <a:solidFill>
                  <a:schemeClr val="dk1"/>
                </a:solidFill>
                <a:highlight>
                  <a:srgbClr val="FFFFFF"/>
                </a:highlight>
                <a:latin typeface="Georgia"/>
                <a:ea typeface="Georgia"/>
                <a:cs typeface="Georgia"/>
                <a:sym typeface="Georgia"/>
              </a:rPr>
              <a:t>numTrees </a:t>
            </a:r>
            <a:r>
              <a:rPr lang="en" sz="1400">
                <a:solidFill>
                  <a:schemeClr val="dk1"/>
                </a:solidFill>
                <a:highlight>
                  <a:srgbClr val="FFFFFF"/>
                </a:highlight>
                <a:latin typeface="Georgia"/>
                <a:ea typeface="Georgia"/>
                <a:cs typeface="Georgia"/>
                <a:sym typeface="Georgia"/>
              </a:rPr>
              <a:t>and </a:t>
            </a:r>
            <a:r>
              <a:rPr b="1" lang="en" sz="1400">
                <a:solidFill>
                  <a:schemeClr val="dk1"/>
                </a:solidFill>
                <a:highlight>
                  <a:srgbClr val="FFFFFF"/>
                </a:highlight>
                <a:latin typeface="Georgia"/>
                <a:ea typeface="Georgia"/>
                <a:cs typeface="Georgia"/>
                <a:sym typeface="Georgia"/>
              </a:rPr>
              <a:t>maxDepth</a:t>
            </a:r>
            <a:r>
              <a:rPr lang="en" sz="1400">
                <a:solidFill>
                  <a:schemeClr val="dk1"/>
                </a:solidFill>
                <a:highlight>
                  <a:srgbClr val="FFFFFF"/>
                </a:highlight>
                <a:latin typeface="Georgia"/>
                <a:ea typeface="Georgia"/>
                <a:cs typeface="Georgia"/>
                <a:sym typeface="Georgia"/>
              </a:rPr>
              <a:t> are often referenced as </a:t>
            </a:r>
            <a:r>
              <a:rPr b="1" lang="en" sz="1400">
                <a:solidFill>
                  <a:schemeClr val="dk1"/>
                </a:solidFill>
                <a:highlight>
                  <a:srgbClr val="FFFFFF"/>
                </a:highlight>
                <a:latin typeface="Georgia"/>
                <a:ea typeface="Georgia"/>
                <a:cs typeface="Georgia"/>
                <a:sym typeface="Georgia"/>
              </a:rPr>
              <a:t>stopping criteria</a:t>
            </a:r>
            <a:r>
              <a:rPr lang="en" sz="1400">
                <a:solidFill>
                  <a:schemeClr val="dk1"/>
                </a:solidFill>
                <a:highlight>
                  <a:srgbClr val="FFFFFF"/>
                </a:highlight>
                <a:latin typeface="Georgia"/>
                <a:ea typeface="Georgia"/>
                <a:cs typeface="Georgia"/>
                <a:sym typeface="Georgia"/>
              </a:rPr>
              <a:t>. </a:t>
            </a:r>
          </a:p>
          <a:p>
            <a:pPr lvl="0">
              <a:spcBef>
                <a:spcPts val="0"/>
              </a:spcBef>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Shape 318"/>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Random Forest -parameters </a:t>
            </a:r>
          </a:p>
        </p:txBody>
      </p:sp>
      <p:sp>
        <p:nvSpPr>
          <p:cNvPr id="319" name="Shape 319"/>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rtl="0">
              <a:spcBef>
                <a:spcPts val="2400"/>
              </a:spcBef>
              <a:spcAft>
                <a:spcPts val="3100"/>
              </a:spcAft>
              <a:buClr>
                <a:schemeClr val="dk1"/>
              </a:buClr>
              <a:buSzPct val="78571"/>
              <a:buFont typeface="Arial"/>
              <a:buNone/>
            </a:pPr>
            <a:r>
              <a:rPr lang="en" sz="1400">
                <a:solidFill>
                  <a:schemeClr val="dk1"/>
                </a:solidFill>
                <a:highlight>
                  <a:srgbClr val="FFFFFF"/>
                </a:highlight>
                <a:latin typeface="Georgia"/>
                <a:ea typeface="Georgia"/>
                <a:cs typeface="Georgia"/>
                <a:sym typeface="Georgia"/>
              </a:rPr>
              <a:t>Spark also provides additional parameters to </a:t>
            </a:r>
            <a:r>
              <a:rPr b="1" lang="en" sz="1400">
                <a:solidFill>
                  <a:schemeClr val="dk1"/>
                </a:solidFill>
                <a:highlight>
                  <a:srgbClr val="FFFFFF"/>
                </a:highlight>
                <a:latin typeface="Georgia"/>
                <a:ea typeface="Georgia"/>
                <a:cs typeface="Georgia"/>
                <a:sym typeface="Georgia"/>
              </a:rPr>
              <a:t>stop tree growing</a:t>
            </a:r>
            <a:r>
              <a:rPr lang="en" sz="1400">
                <a:solidFill>
                  <a:schemeClr val="dk1"/>
                </a:solidFill>
                <a:highlight>
                  <a:srgbClr val="FFFFFF"/>
                </a:highlight>
                <a:latin typeface="Georgia"/>
                <a:ea typeface="Georgia"/>
                <a:cs typeface="Georgia"/>
                <a:sym typeface="Georgia"/>
              </a:rPr>
              <a:t> and produce fine-grained trees:</a:t>
            </a:r>
          </a:p>
          <a:p>
            <a:pPr indent="-317500" lvl="0" marL="457200" rtl="0">
              <a:spcBef>
                <a:spcPts val="2400"/>
              </a:spcBef>
              <a:spcAft>
                <a:spcPts val="3100"/>
              </a:spcAft>
              <a:buClr>
                <a:srgbClr val="333333"/>
              </a:buClr>
              <a:buSzPct val="100000"/>
              <a:buFont typeface="Times New Roman"/>
            </a:pPr>
            <a:r>
              <a:rPr b="1" lang="en">
                <a:solidFill>
                  <a:srgbClr val="333333"/>
                </a:solidFill>
                <a:highlight>
                  <a:srgbClr val="FFFFFF"/>
                </a:highlight>
                <a:latin typeface="Times New Roman"/>
                <a:ea typeface="Times New Roman"/>
                <a:cs typeface="Times New Roman"/>
                <a:sym typeface="Times New Roman"/>
              </a:rPr>
              <a:t>minInstancesPerNode: </a:t>
            </a:r>
            <a:r>
              <a:rPr lang="en" sz="1400">
                <a:solidFill>
                  <a:srgbClr val="333333"/>
                </a:solidFill>
                <a:highlight>
                  <a:srgbClr val="FFFFFF"/>
                </a:highlight>
                <a:latin typeface="Times New Roman"/>
                <a:ea typeface="Times New Roman"/>
                <a:cs typeface="Times New Roman"/>
                <a:sym typeface="Times New Roman"/>
              </a:rPr>
              <a:t>A node is not split anymore, if it would provide left or right nodes which would contain smaller number of observations than the value specified by this parameter. Default value is 1, but typically for regression problems or large trees, the value should be higher.</a:t>
            </a:r>
          </a:p>
          <a:p>
            <a:pPr indent="-317500" lvl="0" marL="457200" rtl="0">
              <a:spcBef>
                <a:spcPts val="2400"/>
              </a:spcBef>
              <a:spcAft>
                <a:spcPts val="3100"/>
              </a:spcAft>
              <a:buClr>
                <a:srgbClr val="333333"/>
              </a:buClr>
              <a:buSzPct val="100000"/>
              <a:buFont typeface="Times New Roman"/>
            </a:pPr>
            <a:r>
              <a:rPr b="1" lang="en">
                <a:solidFill>
                  <a:srgbClr val="333333"/>
                </a:solidFill>
                <a:highlight>
                  <a:srgbClr val="FFFFFF"/>
                </a:highlight>
                <a:latin typeface="Times New Roman"/>
                <a:ea typeface="Times New Roman"/>
                <a:cs typeface="Times New Roman"/>
                <a:sym typeface="Times New Roman"/>
              </a:rPr>
              <a:t>minInfoGain:</a:t>
            </a:r>
            <a:r>
              <a:rPr lang="en" sz="1400">
                <a:solidFill>
                  <a:srgbClr val="333333"/>
                </a:solidFill>
                <a:highlight>
                  <a:srgbClr val="FFFFFF"/>
                </a:highlight>
                <a:latin typeface="Times New Roman"/>
                <a:ea typeface="Times New Roman"/>
                <a:cs typeface="Times New Roman"/>
                <a:sym typeface="Times New Roman"/>
              </a:rPr>
              <a:t> Minimum information gain a split must get. Default value is 0.0.</a:t>
            </a:r>
          </a:p>
          <a:p>
            <a:pPr lvl="0">
              <a:spcBef>
                <a:spcPts val="0"/>
              </a:spcBef>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Shape 324"/>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rtl="0">
              <a:spcBef>
                <a:spcPts val="0"/>
              </a:spcBef>
              <a:buNone/>
            </a:pPr>
            <a:r>
              <a:rPr lang="en"/>
              <a:t>MLlib - Labeled point vector (RDD based)</a:t>
            </a:r>
          </a:p>
        </p:txBody>
      </p:sp>
      <p:sp>
        <p:nvSpPr>
          <p:cNvPr id="325" name="Shape 325"/>
          <p:cNvSpPr txBox="1"/>
          <p:nvPr>
            <p:ph idx="1" type="body"/>
          </p:nvPr>
        </p:nvSpPr>
        <p:spPr>
          <a:xfrm>
            <a:off x="311700" y="1152475"/>
            <a:ext cx="8520600" cy="3663900"/>
          </a:xfrm>
          <a:prstGeom prst="rect">
            <a:avLst/>
          </a:prstGeom>
        </p:spPr>
        <p:txBody>
          <a:bodyPr anchorCtr="0" anchor="t" bIns="91425" lIns="91425" rIns="91425" wrap="square" tIns="91425">
            <a:noAutofit/>
          </a:bodyPr>
          <a:lstStyle/>
          <a:p>
            <a:pPr lvl="0" rtl="0">
              <a:lnSpc>
                <a:spcPct val="110000"/>
              </a:lnSpc>
              <a:spcBef>
                <a:spcPts val="2400"/>
              </a:spcBef>
              <a:spcAft>
                <a:spcPts val="600"/>
              </a:spcAft>
              <a:buNone/>
            </a:pPr>
            <a:r>
              <a:rPr b="1" lang="en" sz="1400">
                <a:solidFill>
                  <a:schemeClr val="dk1"/>
                </a:solidFill>
                <a:highlight>
                  <a:srgbClr val="FFFFFF"/>
                </a:highlight>
              </a:rPr>
              <a:t>Labeled point vector</a:t>
            </a:r>
          </a:p>
          <a:p>
            <a:pPr indent="-317500" lvl="0" marL="457200" rtl="0">
              <a:spcBef>
                <a:spcPts val="0"/>
              </a:spcBef>
              <a:spcAft>
                <a:spcPts val="0"/>
              </a:spcAft>
              <a:buSzPct val="100000"/>
            </a:pPr>
            <a:r>
              <a:rPr lang="en" sz="1400">
                <a:solidFill>
                  <a:schemeClr val="dk1"/>
                </a:solidFill>
                <a:highlight>
                  <a:srgbClr val="FFFFFF"/>
                </a:highlight>
                <a:latin typeface="Times New Roman"/>
                <a:ea typeface="Times New Roman"/>
                <a:cs typeface="Times New Roman"/>
                <a:sym typeface="Times New Roman"/>
              </a:rPr>
              <a:t>Prior to running any supervised machine learning algorithm using Spark MLlib, we must </a:t>
            </a:r>
            <a:r>
              <a:rPr b="1" lang="en" sz="1400">
                <a:solidFill>
                  <a:schemeClr val="dk1"/>
                </a:solidFill>
                <a:highlight>
                  <a:srgbClr val="FFFFFF"/>
                </a:highlight>
                <a:latin typeface="Times New Roman"/>
                <a:ea typeface="Times New Roman"/>
                <a:cs typeface="Times New Roman"/>
                <a:sym typeface="Times New Roman"/>
              </a:rPr>
              <a:t>convert our dataset into a labeled point vector.</a:t>
            </a:r>
          </a:p>
          <a:p>
            <a:pPr indent="-317500" lvl="1" marL="914400" rtl="0">
              <a:spcBef>
                <a:spcPts val="0"/>
              </a:spcBef>
              <a:spcAft>
                <a:spcPts val="0"/>
              </a:spcAft>
              <a:buSzPct val="100000"/>
            </a:pPr>
            <a:r>
              <a:rPr lang="en" sz="1400">
                <a:solidFill>
                  <a:schemeClr val="dk1"/>
                </a:solidFill>
                <a:highlight>
                  <a:srgbClr val="FFFFFF"/>
                </a:highlight>
                <a:latin typeface="Georgia"/>
                <a:ea typeface="Georgia"/>
                <a:cs typeface="Georgia"/>
                <a:sym typeface="Georgia"/>
              </a:rPr>
              <a:t>val higgs = response.zip(features).map {  </a:t>
            </a:r>
            <a:br>
              <a:rPr lang="en" sz="1400">
                <a:solidFill>
                  <a:schemeClr val="dk1"/>
                </a:solidFill>
                <a:highlight>
                  <a:srgbClr val="FFFFFF"/>
                </a:highlight>
                <a:latin typeface="Georgia"/>
                <a:ea typeface="Georgia"/>
                <a:cs typeface="Georgia"/>
                <a:sym typeface="Georgia"/>
              </a:rPr>
            </a:br>
            <a:r>
              <a:rPr lang="en" sz="1400">
                <a:solidFill>
                  <a:schemeClr val="dk1"/>
                </a:solidFill>
                <a:highlight>
                  <a:srgbClr val="FFFFFF"/>
                </a:highlight>
                <a:latin typeface="Georgia"/>
                <a:ea typeface="Georgia"/>
                <a:cs typeface="Georgia"/>
                <a:sym typeface="Georgia"/>
              </a:rPr>
              <a:t>case (response, features) =&gt;  </a:t>
            </a:r>
            <a:br>
              <a:rPr lang="en" sz="1400">
                <a:solidFill>
                  <a:schemeClr val="dk1"/>
                </a:solidFill>
                <a:highlight>
                  <a:srgbClr val="FFFFFF"/>
                </a:highlight>
                <a:latin typeface="Georgia"/>
                <a:ea typeface="Georgia"/>
                <a:cs typeface="Georgia"/>
                <a:sym typeface="Georgia"/>
              </a:rPr>
            </a:br>
            <a:r>
              <a:rPr lang="en" sz="1400">
                <a:solidFill>
                  <a:schemeClr val="dk1"/>
                </a:solidFill>
                <a:highlight>
                  <a:srgbClr val="FFFFFF"/>
                </a:highlight>
                <a:latin typeface="Georgia"/>
                <a:ea typeface="Georgia"/>
                <a:cs typeface="Georgia"/>
                <a:sym typeface="Georgia"/>
              </a:rPr>
              <a:t>LabeledPoint(response, features) }  </a:t>
            </a:r>
            <a:br>
              <a:rPr lang="en" sz="1400">
                <a:solidFill>
                  <a:schemeClr val="dk1"/>
                </a:solidFill>
                <a:highlight>
                  <a:srgbClr val="FFFFFF"/>
                </a:highlight>
                <a:latin typeface="Georgia"/>
                <a:ea typeface="Georgia"/>
                <a:cs typeface="Georgia"/>
                <a:sym typeface="Georgia"/>
              </a:rPr>
            </a:br>
            <a:r>
              <a:rPr lang="en" sz="1400">
                <a:solidFill>
                  <a:schemeClr val="dk1"/>
                </a:solidFill>
                <a:highlight>
                  <a:srgbClr val="FFFFFF"/>
                </a:highlight>
                <a:latin typeface="Georgia"/>
                <a:ea typeface="Georgia"/>
                <a:cs typeface="Georgia"/>
                <a:sym typeface="Georgia"/>
              </a:rPr>
              <a:t>higgs.setName("higgs").cache()</a:t>
            </a:r>
          </a:p>
          <a:p>
            <a:pPr indent="0" lvl="0" marL="457200" rtl="0">
              <a:spcBef>
                <a:spcPts val="0"/>
              </a:spcBef>
              <a:spcAft>
                <a:spcPts val="0"/>
              </a:spcAft>
              <a:buNone/>
            </a:pPr>
            <a:r>
              <a:t/>
            </a:r>
            <a:endParaRPr>
              <a:solidFill>
                <a:schemeClr val="dk1"/>
              </a:solidFill>
              <a:highlight>
                <a:srgbClr val="FFFFFF"/>
              </a:highlight>
              <a:latin typeface="Georgia"/>
              <a:ea typeface="Georgia"/>
              <a:cs typeface="Georgia"/>
              <a:sym typeface="Georgia"/>
            </a:endParaRPr>
          </a:p>
          <a:p>
            <a:pPr indent="-317500" lvl="0" marL="457200" rtl="0">
              <a:spcBef>
                <a:spcPts val="0"/>
              </a:spcBef>
              <a:spcAft>
                <a:spcPts val="0"/>
              </a:spcAft>
              <a:buSzPct val="100000"/>
            </a:pPr>
            <a:r>
              <a:rPr lang="en" sz="1400">
                <a:solidFill>
                  <a:schemeClr val="dk1"/>
                </a:solidFill>
                <a:highlight>
                  <a:srgbClr val="FFFFFF"/>
                </a:highlight>
                <a:latin typeface="Times New Roman"/>
                <a:ea typeface="Times New Roman"/>
                <a:cs typeface="Times New Roman"/>
                <a:sym typeface="Times New Roman"/>
              </a:rPr>
              <a:t>An example of a labeled point vector follows:</a:t>
            </a:r>
          </a:p>
          <a:p>
            <a:pPr lvl="0" rtl="0">
              <a:spcBef>
                <a:spcPts val="0"/>
              </a:spcBef>
              <a:spcAft>
                <a:spcPts val="0"/>
              </a:spcAft>
              <a:buNone/>
            </a:pPr>
            <a:r>
              <a:rPr lang="en" sz="1400">
                <a:solidFill>
                  <a:schemeClr val="dk1"/>
                </a:solidFill>
                <a:highlight>
                  <a:srgbClr val="FFFFFF"/>
                </a:highlight>
                <a:latin typeface="Georgia"/>
                <a:ea typeface="Georgia"/>
                <a:cs typeface="Georgia"/>
                <a:sym typeface="Georgia"/>
              </a:rPr>
              <a:t>                                  (1.0, [0.123, 0.456, 0.567, 0.678, ..., 0.789])</a:t>
            </a:r>
          </a:p>
          <a:p>
            <a:pPr lvl="0" rtl="0">
              <a:spcBef>
                <a:spcPts val="0"/>
              </a:spcBef>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Shape 330"/>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Clr>
                <a:schemeClr val="dk1"/>
              </a:buClr>
              <a:buSzPct val="39285"/>
              <a:buFont typeface="Arial"/>
              <a:buNone/>
            </a:pPr>
            <a:r>
              <a:rPr lang="en"/>
              <a:t>MLlib - data caching</a:t>
            </a:r>
          </a:p>
        </p:txBody>
      </p:sp>
      <p:sp>
        <p:nvSpPr>
          <p:cNvPr id="331" name="Shape 331"/>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rtl="0">
              <a:lnSpc>
                <a:spcPct val="110000"/>
              </a:lnSpc>
              <a:spcBef>
                <a:spcPts val="2400"/>
              </a:spcBef>
              <a:spcAft>
                <a:spcPts val="600"/>
              </a:spcAft>
              <a:buClr>
                <a:schemeClr val="dk1"/>
              </a:buClr>
              <a:buSzPct val="91666"/>
              <a:buFont typeface="Arial"/>
              <a:buNone/>
            </a:pPr>
            <a:r>
              <a:rPr b="1" lang="en" sz="1200">
                <a:solidFill>
                  <a:schemeClr val="dk1"/>
                </a:solidFill>
                <a:highlight>
                  <a:srgbClr val="FFFFFF"/>
                </a:highlight>
              </a:rPr>
              <a:t>Data caching</a:t>
            </a:r>
          </a:p>
          <a:p>
            <a:pPr lvl="0" rtl="0">
              <a:spcBef>
                <a:spcPts val="0"/>
              </a:spcBef>
              <a:spcAft>
                <a:spcPts val="0"/>
              </a:spcAft>
              <a:buNone/>
            </a:pPr>
            <a:r>
              <a:rPr lang="en" sz="1400">
                <a:solidFill>
                  <a:schemeClr val="dk1"/>
                </a:solidFill>
                <a:highlight>
                  <a:srgbClr val="FFFFFF"/>
                </a:highlight>
                <a:latin typeface="Times New Roman"/>
                <a:ea typeface="Times New Roman"/>
                <a:cs typeface="Times New Roman"/>
                <a:sym typeface="Times New Roman"/>
              </a:rPr>
              <a:t>Many machine learning algorithms are iterative in nature and thus require multiple passes over the data. </a:t>
            </a:r>
          </a:p>
          <a:p>
            <a:pPr lvl="0" rtl="0">
              <a:spcBef>
                <a:spcPts val="0"/>
              </a:spcBef>
              <a:spcAft>
                <a:spcPts val="0"/>
              </a:spcAft>
              <a:buNone/>
            </a:pPr>
            <a:r>
              <a:t/>
            </a:r>
            <a:endParaRPr sz="1400">
              <a:solidFill>
                <a:schemeClr val="dk1"/>
              </a:solidFill>
              <a:highlight>
                <a:srgbClr val="FFFFFF"/>
              </a:highlight>
              <a:latin typeface="Times New Roman"/>
              <a:ea typeface="Times New Roman"/>
              <a:cs typeface="Times New Roman"/>
              <a:sym typeface="Times New Roman"/>
            </a:endParaRPr>
          </a:p>
          <a:p>
            <a:pPr lvl="0" rtl="0">
              <a:spcBef>
                <a:spcPts val="0"/>
              </a:spcBef>
              <a:spcAft>
                <a:spcPts val="0"/>
              </a:spcAft>
              <a:buNone/>
            </a:pPr>
            <a:r>
              <a:rPr lang="en" sz="1400">
                <a:solidFill>
                  <a:schemeClr val="dk1"/>
                </a:solidFill>
                <a:highlight>
                  <a:srgbClr val="FFFFFF"/>
                </a:highlight>
                <a:latin typeface="Georgia"/>
                <a:ea typeface="Georgia"/>
                <a:cs typeface="Georgia"/>
                <a:sym typeface="Georgia"/>
              </a:rPr>
              <a:t>Spark provides a way to persist the data in case we need to iterate over it. Spark also publishes several StorageLevels to allow storing data with various options:</a:t>
            </a:r>
          </a:p>
          <a:p>
            <a:pPr indent="-317500" lvl="0" marL="457200" rtl="0">
              <a:spcBef>
                <a:spcPts val="2400"/>
              </a:spcBef>
              <a:spcAft>
                <a:spcPts val="3100"/>
              </a:spcAft>
              <a:buClr>
                <a:srgbClr val="333333"/>
              </a:buClr>
              <a:buSzPct val="100000"/>
              <a:buFont typeface="Times New Roman"/>
            </a:pPr>
            <a:r>
              <a:rPr lang="en" sz="1400">
                <a:solidFill>
                  <a:srgbClr val="333333"/>
                </a:solidFill>
                <a:highlight>
                  <a:srgbClr val="FFFFFF"/>
                </a:highlight>
                <a:latin typeface="Times New Roman"/>
                <a:ea typeface="Times New Roman"/>
                <a:cs typeface="Times New Roman"/>
                <a:sym typeface="Times New Roman"/>
              </a:rPr>
              <a:t>NONE: No caching at all</a:t>
            </a:r>
          </a:p>
          <a:p>
            <a:pPr indent="-317500" lvl="0" marL="457200" rtl="0">
              <a:spcBef>
                <a:spcPts val="2400"/>
              </a:spcBef>
              <a:spcAft>
                <a:spcPts val="3100"/>
              </a:spcAft>
              <a:buClr>
                <a:srgbClr val="333333"/>
              </a:buClr>
              <a:buSzPct val="100000"/>
              <a:buFont typeface="Times New Roman"/>
            </a:pPr>
            <a:r>
              <a:rPr lang="en" sz="1400">
                <a:solidFill>
                  <a:srgbClr val="333333"/>
                </a:solidFill>
                <a:highlight>
                  <a:srgbClr val="FFFFFF"/>
                </a:highlight>
                <a:latin typeface="Times New Roman"/>
                <a:ea typeface="Times New Roman"/>
                <a:cs typeface="Times New Roman"/>
                <a:sym typeface="Times New Roman"/>
              </a:rPr>
              <a:t>MEMORY_ONLY: Caches RDD data only in memory</a:t>
            </a:r>
          </a:p>
          <a:p>
            <a:pPr indent="-317500" lvl="0" marL="457200" rtl="0">
              <a:spcBef>
                <a:spcPts val="2400"/>
              </a:spcBef>
              <a:spcAft>
                <a:spcPts val="3100"/>
              </a:spcAft>
              <a:buClr>
                <a:srgbClr val="333333"/>
              </a:buClr>
              <a:buSzPct val="100000"/>
              <a:buFont typeface="Times New Roman"/>
            </a:pPr>
            <a:r>
              <a:rPr lang="en" sz="1400">
                <a:solidFill>
                  <a:srgbClr val="333333"/>
                </a:solidFill>
                <a:highlight>
                  <a:srgbClr val="FFFFFF"/>
                </a:highlight>
                <a:latin typeface="Times New Roman"/>
                <a:ea typeface="Times New Roman"/>
                <a:cs typeface="Times New Roman"/>
                <a:sym typeface="Times New Roman"/>
              </a:rPr>
              <a:t>DISK_ONLY: Write cached RDD data to a disk and releases from memory</a:t>
            </a:r>
          </a:p>
          <a:p>
            <a:pPr indent="-317500" lvl="0" marL="457200" rtl="0">
              <a:spcBef>
                <a:spcPts val="2400"/>
              </a:spcBef>
              <a:spcAft>
                <a:spcPts val="3100"/>
              </a:spcAft>
              <a:buClr>
                <a:srgbClr val="333333"/>
              </a:buClr>
              <a:buSzPct val="100000"/>
              <a:buFont typeface="Times New Roman"/>
            </a:pPr>
            <a:r>
              <a:rPr lang="en" sz="1400">
                <a:solidFill>
                  <a:srgbClr val="333333"/>
                </a:solidFill>
                <a:highlight>
                  <a:srgbClr val="FFFFFF"/>
                </a:highlight>
                <a:latin typeface="Times New Roman"/>
                <a:ea typeface="Times New Roman"/>
                <a:cs typeface="Times New Roman"/>
                <a:sym typeface="Times New Roman"/>
              </a:rPr>
              <a:t>MEMORY_AND_DISK: Caches RDD in memory, if it's not possible to offload data to a disk</a:t>
            </a:r>
          </a:p>
          <a:p>
            <a:pPr indent="-317500" lvl="0" marL="457200" rtl="0">
              <a:spcBef>
                <a:spcPts val="2400"/>
              </a:spcBef>
              <a:spcAft>
                <a:spcPts val="3100"/>
              </a:spcAft>
              <a:buClr>
                <a:srgbClr val="333333"/>
              </a:buClr>
              <a:buSzPct val="100000"/>
              <a:buFont typeface="Times New Roman"/>
            </a:pPr>
            <a:r>
              <a:rPr lang="en" sz="1400">
                <a:solidFill>
                  <a:srgbClr val="333333"/>
                </a:solidFill>
                <a:highlight>
                  <a:srgbClr val="FFFFFF"/>
                </a:highlight>
                <a:latin typeface="Times New Roman"/>
                <a:ea typeface="Times New Roman"/>
                <a:cs typeface="Times New Roman"/>
                <a:sym typeface="Times New Roman"/>
              </a:rPr>
              <a:t>OFF_HEAP: Use external memory storage which is not part of JVM heap</a:t>
            </a:r>
          </a:p>
          <a:p>
            <a:pPr lvl="0" rtl="0">
              <a:spcBef>
                <a:spcPts val="0"/>
              </a:spcBef>
              <a:spcAft>
                <a:spcPts val="0"/>
              </a:spcAft>
              <a:buClr>
                <a:schemeClr val="dk1"/>
              </a:buClr>
              <a:buSzPct val="78571"/>
              <a:buFont typeface="Arial"/>
              <a:buNone/>
            </a:pPr>
            <a:r>
              <a:t/>
            </a:r>
            <a:endParaRPr sz="1400">
              <a:solidFill>
                <a:schemeClr val="dk1"/>
              </a:solidFill>
              <a:highlight>
                <a:srgbClr val="FFFFFF"/>
              </a:highlight>
              <a:latin typeface="Times New Roman"/>
              <a:ea typeface="Times New Roman"/>
              <a:cs typeface="Times New Roman"/>
              <a:sym typeface="Times New Roman"/>
            </a:endParaRPr>
          </a:p>
          <a:p>
            <a:pPr lvl="0">
              <a:spcBef>
                <a:spcPts val="0"/>
              </a:spcBef>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Shape 33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457200" lvl="0" marL="914400" rtl="0">
              <a:lnSpc>
                <a:spcPct val="115000"/>
              </a:lnSpc>
              <a:spcBef>
                <a:spcPts val="0"/>
              </a:spcBef>
              <a:spcAft>
                <a:spcPts val="1600"/>
              </a:spcAft>
              <a:buNone/>
            </a:pPr>
            <a:r>
              <a:rPr lang="en" sz="1800">
                <a:solidFill>
                  <a:schemeClr val="dk2"/>
                </a:solidFill>
              </a:rPr>
              <a:t> Making sense of a tragedy - titanic dataset </a:t>
            </a:r>
          </a:p>
        </p:txBody>
      </p:sp>
      <p:sp>
        <p:nvSpPr>
          <p:cNvPr id="337" name="Shape 337"/>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rtl="0">
              <a:spcBef>
                <a:spcPts val="0"/>
              </a:spcBef>
              <a:buNone/>
            </a:pPr>
            <a:r>
              <a:t/>
            </a:r>
            <a:endParaRPr/>
          </a:p>
          <a:p>
            <a:pPr lvl="0" rtl="0">
              <a:spcBef>
                <a:spcPts val="0"/>
              </a:spcBef>
              <a:buNone/>
            </a:pPr>
            <a:r>
              <a:t/>
            </a:r>
            <a:endParaRPr/>
          </a:p>
        </p:txBody>
      </p:sp>
      <p:pic>
        <p:nvPicPr>
          <p:cNvPr id="338" name="Shape 338"/>
          <p:cNvPicPr preferRelativeResize="0"/>
          <p:nvPr/>
        </p:nvPicPr>
        <p:blipFill>
          <a:blip r:embed="rId3">
            <a:alphaModFix/>
          </a:blip>
          <a:stretch>
            <a:fillRect/>
          </a:stretch>
        </p:blipFill>
        <p:spPr>
          <a:xfrm>
            <a:off x="5190450" y="2387325"/>
            <a:ext cx="3233301" cy="2552123"/>
          </a:xfrm>
          <a:prstGeom prst="rect">
            <a:avLst/>
          </a:prstGeom>
          <a:noFill/>
          <a:ln>
            <a:noFill/>
          </a:ln>
        </p:spPr>
      </p:pic>
      <p:sp>
        <p:nvSpPr>
          <p:cNvPr id="339" name="Shape 339"/>
          <p:cNvSpPr txBox="1"/>
          <p:nvPr/>
        </p:nvSpPr>
        <p:spPr>
          <a:xfrm>
            <a:off x="430000" y="4568875"/>
            <a:ext cx="5027700" cy="357600"/>
          </a:xfrm>
          <a:prstGeom prst="rect">
            <a:avLst/>
          </a:prstGeom>
          <a:noFill/>
          <a:ln>
            <a:noFill/>
          </a:ln>
        </p:spPr>
        <p:txBody>
          <a:bodyPr anchorCtr="0" anchor="t" bIns="91425" lIns="91425" rIns="91425" wrap="square" tIns="91425">
            <a:noAutofit/>
          </a:bodyPr>
          <a:lstStyle/>
          <a:p>
            <a:pPr lvl="0" rtl="0">
              <a:lnSpc>
                <a:spcPct val="115000"/>
              </a:lnSpc>
              <a:spcBef>
                <a:spcPts val="0"/>
              </a:spcBef>
              <a:spcAft>
                <a:spcPts val="1600"/>
              </a:spcAft>
              <a:buClr>
                <a:schemeClr val="dk1"/>
              </a:buClr>
              <a:buSzPct val="110000"/>
              <a:buFont typeface="Arial"/>
              <a:buNone/>
            </a:pPr>
            <a:r>
              <a:rPr lang="en" sz="1000">
                <a:solidFill>
                  <a:schemeClr val="dk2"/>
                </a:solidFill>
              </a:rPr>
              <a:t>i</a:t>
            </a:r>
            <a:r>
              <a:rPr lang="en" sz="800">
                <a:solidFill>
                  <a:schemeClr val="dk2"/>
                </a:solidFill>
              </a:rPr>
              <a:t>mage:http://www.oceangate.com/images/expeditions/titanic/titanic-sinking-wikimedia-commons.jpg</a:t>
            </a:r>
          </a:p>
          <a:p>
            <a:pPr lvl="0" rtl="0">
              <a:spcBef>
                <a:spcPts val="0"/>
              </a:spcBef>
              <a:buNone/>
            </a:pPr>
            <a:r>
              <a:t/>
            </a:r>
            <a:endParaRPr/>
          </a:p>
        </p:txBody>
      </p:sp>
      <p:sp>
        <p:nvSpPr>
          <p:cNvPr id="340" name="Shape 340"/>
          <p:cNvSpPr txBox="1"/>
          <p:nvPr/>
        </p:nvSpPr>
        <p:spPr>
          <a:xfrm>
            <a:off x="165400" y="793825"/>
            <a:ext cx="8724000" cy="2652600"/>
          </a:xfrm>
          <a:prstGeom prst="rect">
            <a:avLst/>
          </a:prstGeom>
          <a:noFill/>
          <a:ln>
            <a:noFill/>
          </a:ln>
        </p:spPr>
        <p:txBody>
          <a:bodyPr anchorCtr="0" anchor="ctr" bIns="91425" lIns="91425" rIns="91425" wrap="square" tIns="91425">
            <a:noAutofit/>
          </a:bodyPr>
          <a:lstStyle/>
          <a:p>
            <a:pPr indent="-342900" lvl="0" marL="457200" rtl="0">
              <a:lnSpc>
                <a:spcPct val="115000"/>
              </a:lnSpc>
              <a:spcBef>
                <a:spcPts val="0"/>
              </a:spcBef>
              <a:spcAft>
                <a:spcPts val="1600"/>
              </a:spcAft>
              <a:buSzPct val="100000"/>
              <a:buChar char="●"/>
            </a:pPr>
            <a:r>
              <a:rPr lang="en" sz="1800">
                <a:solidFill>
                  <a:schemeClr val="dk2"/>
                </a:solidFill>
              </a:rPr>
              <a:t>Notebook using titanic dataset and MLlib spark dataframe based apis for Decision Tree and Random Forest </a:t>
            </a:r>
            <a:r>
              <a:rPr lang="en" sz="1800" u="sng">
                <a:solidFill>
                  <a:schemeClr val="accent5"/>
                </a:solidFill>
                <a:hlinkClick r:id="rId4"/>
              </a:rPr>
              <a:t>http://nbviewer.jupyter.org/github/tuhinmahmud/sigkdd_austin/blob/master/SparkMlLibTitanicNewDFbasedAPI.ipynb</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Shape 345"/>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rtl="0" algn="ctr">
              <a:spcBef>
                <a:spcPts val="0"/>
              </a:spcBef>
              <a:buNone/>
            </a:pPr>
            <a:r>
              <a:rPr lang="en"/>
              <a:t>Notebooks</a:t>
            </a:r>
          </a:p>
        </p:txBody>
      </p:sp>
      <p:sp>
        <p:nvSpPr>
          <p:cNvPr id="346" name="Shape 346"/>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228600" lvl="0" marL="457200" rtl="0">
              <a:spcBef>
                <a:spcPts val="0"/>
              </a:spcBef>
              <a:buAutoNum type="arabicPeriod"/>
            </a:pPr>
            <a:r>
              <a:rPr lang="en"/>
              <a:t>Notebook using small dataset golf play </a:t>
            </a:r>
            <a:r>
              <a:rPr lang="en" u="sng">
                <a:solidFill>
                  <a:schemeClr val="hlink"/>
                </a:solidFill>
                <a:hlinkClick r:id="rId3"/>
              </a:rPr>
              <a:t>http://nbviewer.jupyter.org/github/tuhinmahmud/sigkdd_austin/blob/master/SparkMllibPyspark.golf.ipynb</a:t>
            </a:r>
          </a:p>
          <a:p>
            <a:pPr indent="-228600" lvl="0" marL="457200" rtl="0">
              <a:spcBef>
                <a:spcPts val="0"/>
              </a:spcBef>
              <a:buAutoNum type="arabicPeriod"/>
            </a:pPr>
            <a:r>
              <a:rPr lang="en"/>
              <a:t>Notebook using titanic dataset and MLlib spark dataframe based apis for Decision Tree and Random Forest </a:t>
            </a:r>
            <a:r>
              <a:rPr lang="en" u="sng">
                <a:solidFill>
                  <a:schemeClr val="hlink"/>
                </a:solidFill>
                <a:hlinkClick r:id="rId4"/>
              </a:rPr>
              <a:t>http://nbviewer.jupyter.org/github/tuhinmahmud/sigkdd_austin/blob/master/SparkMlLibTitanicNewDFbasedAPI.ipynb</a:t>
            </a:r>
          </a:p>
          <a:p>
            <a:pPr lvl="0" rtl="0">
              <a:spcBef>
                <a:spcPts val="0"/>
              </a:spcBef>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solidFill>
                  <a:srgbClr val="4A86E8"/>
                </a:solidFill>
              </a:rPr>
              <a:t>Agenda</a:t>
            </a:r>
          </a:p>
        </p:txBody>
      </p:sp>
      <p:sp>
        <p:nvSpPr>
          <p:cNvPr id="157" name="Shape 157"/>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381000" lvl="0" marL="457200" rtl="0">
              <a:spcBef>
                <a:spcPts val="0"/>
              </a:spcBef>
              <a:buSzPct val="100000"/>
            </a:pPr>
            <a:r>
              <a:rPr lang="en" sz="2400">
                <a:highlight>
                  <a:srgbClr val="D9D9D9"/>
                </a:highlight>
              </a:rPr>
              <a:t>Spark and MLLib Overview</a:t>
            </a:r>
          </a:p>
          <a:p>
            <a:pPr indent="-381000" lvl="0" marL="457200" rtl="0">
              <a:spcBef>
                <a:spcPts val="0"/>
              </a:spcBef>
              <a:buSzPct val="100000"/>
            </a:pPr>
            <a:r>
              <a:rPr lang="en" sz="2400"/>
              <a:t>Decision Trees in Spark MlLib</a:t>
            </a:r>
          </a:p>
          <a:p>
            <a:pPr indent="-381000" lvl="0" marL="457200" rtl="0">
              <a:spcBef>
                <a:spcPts val="0"/>
              </a:spcBef>
              <a:buSzPct val="100000"/>
            </a:pPr>
            <a:r>
              <a:rPr lang="en" sz="2400"/>
              <a:t>Random Forest in Spark MlLib</a:t>
            </a:r>
          </a:p>
          <a:p>
            <a:pPr indent="-381000" lvl="0" marL="457200" rtl="0">
              <a:spcBef>
                <a:spcPts val="0"/>
              </a:spcBef>
              <a:buSzPct val="100000"/>
            </a:pPr>
            <a:r>
              <a:rPr lang="en" sz="2400"/>
              <a:t>Demo </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Shape 351"/>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t/>
            </a:r>
            <a:endParaRPr/>
          </a:p>
        </p:txBody>
      </p:sp>
      <p:sp>
        <p:nvSpPr>
          <p:cNvPr id="352" name="Shape 352"/>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p:txBody>
      </p:sp>
      <p:sp>
        <p:nvSpPr>
          <p:cNvPr id="353" name="Shape 353"/>
          <p:cNvSpPr txBox="1"/>
          <p:nvPr/>
        </p:nvSpPr>
        <p:spPr>
          <a:xfrm>
            <a:off x="2174825" y="2356750"/>
            <a:ext cx="4696800" cy="1215600"/>
          </a:xfrm>
          <a:prstGeom prst="rect">
            <a:avLst/>
          </a:prstGeom>
          <a:noFill/>
          <a:ln>
            <a:noFill/>
          </a:ln>
        </p:spPr>
        <p:txBody>
          <a:bodyPr anchorCtr="0" anchor="t" bIns="91425" lIns="91425" rIns="91425" wrap="square" tIns="91425">
            <a:noAutofit/>
          </a:bodyPr>
          <a:lstStyle/>
          <a:p>
            <a:pPr lvl="0" algn="ctr">
              <a:spcBef>
                <a:spcPts val="0"/>
              </a:spcBef>
              <a:buNone/>
            </a:pPr>
            <a:r>
              <a:rPr b="1" lang="en" sz="3000"/>
              <a:t>THANK YOU!</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Shape 358"/>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Back slide : Spark Stack</a:t>
            </a:r>
          </a:p>
        </p:txBody>
      </p:sp>
      <p:sp>
        <p:nvSpPr>
          <p:cNvPr id="359" name="Shape 359"/>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360" name="Shape 360"/>
          <p:cNvPicPr preferRelativeResize="0"/>
          <p:nvPr/>
        </p:nvPicPr>
        <p:blipFill>
          <a:blip r:embed="rId3">
            <a:alphaModFix/>
          </a:blip>
          <a:stretch>
            <a:fillRect/>
          </a:stretch>
        </p:blipFill>
        <p:spPr>
          <a:xfrm>
            <a:off x="1619250" y="1480200"/>
            <a:ext cx="6210300" cy="28632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Shape 365"/>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solidFill>
                  <a:srgbClr val="4A86E8"/>
                </a:solidFill>
              </a:rPr>
              <a:t>Reference</a:t>
            </a:r>
          </a:p>
        </p:txBody>
      </p:sp>
      <p:sp>
        <p:nvSpPr>
          <p:cNvPr id="366" name="Shape 366"/>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228600" lvl="0" marL="457200" rtl="0">
              <a:spcBef>
                <a:spcPts val="0"/>
              </a:spcBef>
              <a:buAutoNum type="arabicPeriod"/>
            </a:pPr>
            <a:r>
              <a:rPr lang="en" u="sng">
                <a:solidFill>
                  <a:schemeClr val="hlink"/>
                </a:solidFill>
                <a:hlinkClick r:id="rId3"/>
              </a:rPr>
              <a:t>https://www.slideshare.net/databricks/apache-spark-mllib-20-preview-data-science-and-production</a:t>
            </a:r>
          </a:p>
          <a:p>
            <a:pPr indent="-228600" lvl="0" marL="457200" rtl="0">
              <a:spcBef>
                <a:spcPts val="0"/>
              </a:spcBef>
              <a:buAutoNum type="arabicPeriod"/>
            </a:pPr>
            <a:r>
              <a:rPr lang="en" u="sng">
                <a:solidFill>
                  <a:schemeClr val="hlink"/>
                </a:solidFill>
                <a:hlinkClick r:id="rId4"/>
              </a:rPr>
              <a:t>https://spark.apache.org/mllib/</a:t>
            </a:r>
          </a:p>
          <a:p>
            <a:pPr indent="-228600" lvl="0" marL="457200" rtl="0">
              <a:spcBef>
                <a:spcPts val="0"/>
              </a:spcBef>
              <a:buAutoNum type="arabicPeriod"/>
            </a:pPr>
            <a:r>
              <a:rPr lang="en" u="sng">
                <a:solidFill>
                  <a:schemeClr val="hlink"/>
                </a:solidFill>
                <a:hlinkClick r:id="rId5"/>
              </a:rPr>
              <a:t>https://spark.apache.org/docs/latest/ml-guide.html</a:t>
            </a:r>
          </a:p>
          <a:p>
            <a:pPr indent="-228600" lvl="0" marL="457200" rtl="0">
              <a:spcBef>
                <a:spcPts val="0"/>
              </a:spcBef>
              <a:buAutoNum type="arabicPeriod"/>
            </a:pPr>
            <a:r>
              <a:rPr lang="en" u="sng">
                <a:solidFill>
                  <a:schemeClr val="hlink"/>
                </a:solidFill>
                <a:hlinkClick r:id="rId6"/>
              </a:rPr>
              <a:t>http://www.saedsayad.com/decision_tree.htm</a:t>
            </a:r>
          </a:p>
          <a:p>
            <a:pPr indent="-228600" lvl="0" marL="457200" rtl="0">
              <a:spcBef>
                <a:spcPts val="0"/>
              </a:spcBef>
              <a:buAutoNum type="arabicPeriod"/>
            </a:pPr>
            <a:r>
              <a:rPr lang="en" u="sng">
                <a:solidFill>
                  <a:schemeClr val="hlink"/>
                </a:solidFill>
                <a:hlinkClick r:id="rId7"/>
              </a:rPr>
              <a:t>http://www.math.usu.edu/adele/RandomForests/ENAR.pdf</a:t>
            </a:r>
          </a:p>
          <a:p>
            <a:pPr indent="-228600" lvl="0" marL="457200" rtl="0">
              <a:spcBef>
                <a:spcPts val="0"/>
              </a:spcBef>
              <a:buAutoNum type="arabicPeriod"/>
            </a:pPr>
            <a:r>
              <a:rPr lang="en" u="sng">
                <a:solidFill>
                  <a:schemeClr val="hlink"/>
                </a:solidFill>
                <a:hlinkClick r:id="rId8"/>
              </a:rPr>
              <a:t>https://spark.apache.org/docs</a:t>
            </a:r>
          </a:p>
          <a:p>
            <a:pPr indent="-317500" lvl="0" marL="457200" rtl="0">
              <a:lnSpc>
                <a:spcPct val="100000"/>
              </a:lnSpc>
              <a:spcBef>
                <a:spcPts val="0"/>
              </a:spcBef>
              <a:spcAft>
                <a:spcPts val="0"/>
              </a:spcAft>
              <a:buSzPct val="100000"/>
              <a:buAutoNum type="arabicPeriod"/>
            </a:pPr>
            <a:r>
              <a:rPr lang="en" sz="1400" u="sng">
                <a:solidFill>
                  <a:schemeClr val="accent5"/>
                </a:solidFill>
                <a:hlinkClick r:id="rId9"/>
              </a:rPr>
              <a:t>https://spark.apache.org/docs/2.2.0/ml-classification-regression.html#random-forest-classifier</a:t>
            </a:r>
          </a:p>
          <a:p>
            <a:pPr indent="-317500" lvl="0" marL="457200" rtl="0">
              <a:lnSpc>
                <a:spcPct val="100000"/>
              </a:lnSpc>
              <a:spcBef>
                <a:spcPts val="0"/>
              </a:spcBef>
              <a:spcAft>
                <a:spcPts val="0"/>
              </a:spcAft>
              <a:buSzPct val="100000"/>
              <a:buAutoNum type="arabicPeriod"/>
            </a:pPr>
            <a:r>
              <a:rPr lang="en" sz="1400" u="sng">
                <a:solidFill>
                  <a:schemeClr val="accent5"/>
                </a:solidFill>
                <a:hlinkClick r:id="rId10"/>
              </a:rPr>
              <a:t>https://spark.apache.org/docs/2.2.0/api/python/pyspark.ml.html#pyspark.ml.classification.DecisionTreeClassifier</a:t>
            </a:r>
          </a:p>
          <a:p>
            <a:pPr indent="-304800" lvl="0" marL="457200" rtl="0">
              <a:lnSpc>
                <a:spcPct val="100000"/>
              </a:lnSpc>
              <a:spcBef>
                <a:spcPts val="0"/>
              </a:spcBef>
              <a:spcAft>
                <a:spcPts val="0"/>
              </a:spcAft>
              <a:buSzPct val="100000"/>
              <a:buAutoNum type="arabicPeriod"/>
            </a:pPr>
            <a:r>
              <a:rPr lang="en" sz="1200"/>
              <a:t>Books: Machine learning with Random Forests And Decision Trees- A visual Guide for Beginner - by Scott Hartshorn</a:t>
            </a:r>
          </a:p>
          <a:p>
            <a:pPr indent="-304800" lvl="0" marL="457200" rtl="0">
              <a:spcBef>
                <a:spcPts val="0"/>
              </a:spcBef>
              <a:spcAft>
                <a:spcPts val="600"/>
              </a:spcAft>
              <a:buSzPct val="100000"/>
              <a:buAutoNum type="arabicPeriod"/>
            </a:pPr>
            <a:r>
              <a:rPr b="1" lang="en" sz="1200">
                <a:solidFill>
                  <a:srgbClr val="404040"/>
                </a:solidFill>
                <a:highlight>
                  <a:srgbClr val="FFFFFF"/>
                </a:highlight>
              </a:rPr>
              <a:t>Machine Learning - Decision Trees and Random Forests - by </a:t>
            </a:r>
            <a:r>
              <a:rPr lang="en" sz="1200">
                <a:solidFill>
                  <a:srgbClr val="404040"/>
                </a:solidFill>
                <a:highlight>
                  <a:srgbClr val="FFFFFF"/>
                </a:highlight>
              </a:rPr>
              <a:t>by Loonycorn</a:t>
            </a:r>
          </a:p>
          <a:p>
            <a:pPr lvl="0" rtl="0">
              <a:lnSpc>
                <a:spcPct val="100000"/>
              </a:lnSpc>
              <a:spcBef>
                <a:spcPts val="0"/>
              </a:spcBef>
              <a:spcAft>
                <a:spcPts val="0"/>
              </a:spcAft>
              <a:buNone/>
            </a:pPr>
            <a:r>
              <a:t/>
            </a:r>
            <a:endParaRPr sz="1400"/>
          </a:p>
          <a:p>
            <a:pPr lvl="0" rtl="0">
              <a:lnSpc>
                <a:spcPct val="100000"/>
              </a:lnSpc>
              <a:spcBef>
                <a:spcPts val="0"/>
              </a:spcBef>
              <a:spcAft>
                <a:spcPts val="0"/>
              </a:spcAft>
              <a:buNone/>
            </a:pPr>
            <a:r>
              <a:t/>
            </a:r>
            <a:endParaRPr sz="1400"/>
          </a:p>
          <a:p>
            <a:pPr lvl="0">
              <a:spcBef>
                <a:spcPts val="0"/>
              </a:spcBef>
              <a:buNone/>
            </a:pPr>
            <a:r>
              <a:t/>
            </a:r>
            <a:endParaRPr/>
          </a:p>
          <a:p>
            <a:pPr lvl="0">
              <a:spcBef>
                <a:spcPts val="0"/>
              </a:spcBef>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solidFill>
                  <a:srgbClr val="4A86E8"/>
                </a:solidFill>
              </a:rPr>
              <a:t>What is MLlib?</a:t>
            </a:r>
          </a:p>
        </p:txBody>
      </p:sp>
      <p:sp>
        <p:nvSpPr>
          <p:cNvPr id="163" name="Shape 163"/>
          <p:cNvSpPr txBox="1"/>
          <p:nvPr>
            <p:ph idx="1" type="body"/>
          </p:nvPr>
        </p:nvSpPr>
        <p:spPr>
          <a:xfrm>
            <a:off x="396525" y="1101575"/>
            <a:ext cx="8520600" cy="3416400"/>
          </a:xfrm>
          <a:prstGeom prst="rect">
            <a:avLst/>
          </a:prstGeom>
        </p:spPr>
        <p:txBody>
          <a:bodyPr anchorCtr="0" anchor="t" bIns="91425" lIns="91425" rIns="91425" wrap="square" tIns="91425">
            <a:noAutofit/>
          </a:bodyPr>
          <a:lstStyle/>
          <a:p>
            <a:pPr indent="-228600" lvl="0" marL="457200" rtl="0">
              <a:spcBef>
                <a:spcPts val="0"/>
              </a:spcBef>
              <a:spcAft>
                <a:spcPts val="800"/>
              </a:spcAft>
              <a:buClr>
                <a:srgbClr val="1D1F22"/>
              </a:buClr>
            </a:pPr>
            <a:r>
              <a:rPr lang="en">
                <a:solidFill>
                  <a:srgbClr val="1D1F22"/>
                </a:solidFill>
              </a:rPr>
              <a:t>MLlib is Spark’s machine learning (ML) library. </a:t>
            </a:r>
          </a:p>
          <a:p>
            <a:pPr indent="-228600" lvl="0" marL="457200" rtl="0">
              <a:spcBef>
                <a:spcPts val="0"/>
              </a:spcBef>
              <a:spcAft>
                <a:spcPts val="800"/>
              </a:spcAft>
              <a:buClr>
                <a:srgbClr val="1D1F22"/>
              </a:buClr>
            </a:pPr>
            <a:r>
              <a:rPr lang="en">
                <a:solidFill>
                  <a:srgbClr val="1D1F22"/>
                </a:solidFill>
              </a:rPr>
              <a:t>Its goal is to make practical machine learning </a:t>
            </a:r>
            <a:r>
              <a:rPr b="1" lang="en">
                <a:solidFill>
                  <a:srgbClr val="1D1F22"/>
                </a:solidFill>
              </a:rPr>
              <a:t>scalable</a:t>
            </a:r>
            <a:r>
              <a:rPr lang="en">
                <a:solidFill>
                  <a:srgbClr val="1D1F22"/>
                </a:solidFill>
              </a:rPr>
              <a:t> and </a:t>
            </a:r>
            <a:r>
              <a:rPr b="1" lang="en">
                <a:solidFill>
                  <a:srgbClr val="1D1F22"/>
                </a:solidFill>
              </a:rPr>
              <a:t>easy to use</a:t>
            </a:r>
            <a:r>
              <a:rPr lang="en">
                <a:solidFill>
                  <a:srgbClr val="1D1F22"/>
                </a:solidFill>
              </a:rPr>
              <a:t>. </a:t>
            </a:r>
          </a:p>
          <a:p>
            <a:pPr indent="-228600" lvl="0" marL="457200" rtl="0">
              <a:spcBef>
                <a:spcPts val="0"/>
              </a:spcBef>
              <a:spcAft>
                <a:spcPts val="800"/>
              </a:spcAft>
              <a:buClr>
                <a:srgbClr val="1D1F22"/>
              </a:buClr>
            </a:pPr>
            <a:r>
              <a:rPr lang="en">
                <a:solidFill>
                  <a:schemeClr val="dk1"/>
                </a:solidFill>
                <a:highlight>
                  <a:srgbClr val="FFFFFF"/>
                </a:highlight>
              </a:rPr>
              <a:t>ML algorithms include Classification , Regression , Decision Trees and random Forests, Recommendation, Clustering,Topic Modeling (LDA), Distributed linear Algebra(SVD,PCA) and many more.</a:t>
            </a:r>
          </a:p>
          <a:p>
            <a:pPr lvl="0" rtl="0">
              <a:spcBef>
                <a:spcPts val="0"/>
              </a:spcBef>
              <a:spcAft>
                <a:spcPts val="800"/>
              </a:spcAft>
              <a:buNone/>
            </a:pPr>
            <a:r>
              <a:t/>
            </a:r>
            <a:endParaRPr>
              <a:solidFill>
                <a:schemeClr val="dk1"/>
              </a:solidFill>
              <a:highlight>
                <a:srgbClr val="FFFFFF"/>
              </a:highlight>
            </a:endParaRPr>
          </a:p>
          <a:p>
            <a:pPr lvl="0" rtl="0">
              <a:spcBef>
                <a:spcPts val="0"/>
              </a:spcBef>
              <a:spcAft>
                <a:spcPts val="800"/>
              </a:spcAft>
              <a:buNone/>
            </a:pPr>
            <a:r>
              <a:t/>
            </a:r>
            <a:endParaRPr>
              <a:solidFill>
                <a:schemeClr val="dk1"/>
              </a:solidFill>
              <a:highlight>
                <a:srgbClr val="FFFFFF"/>
              </a:highlight>
            </a:endParaRPr>
          </a:p>
          <a:p>
            <a:pPr lvl="0" rtl="0">
              <a:spcBef>
                <a:spcPts val="0"/>
              </a:spcBef>
              <a:spcAft>
                <a:spcPts val="800"/>
              </a:spcAft>
              <a:buNone/>
            </a:pPr>
            <a:r>
              <a:t/>
            </a:r>
            <a:endParaRPr>
              <a:solidFill>
                <a:schemeClr val="dk1"/>
              </a:solidFill>
              <a:highlight>
                <a:srgbClr val="FFFFFF"/>
              </a:highlight>
            </a:endParaRPr>
          </a:p>
          <a:p>
            <a:pPr lvl="0">
              <a:spcBef>
                <a:spcPts val="0"/>
              </a:spcBef>
              <a:buNone/>
            </a:pPr>
            <a:r>
              <a:t/>
            </a:r>
            <a:endParaRPr>
              <a:solidFill>
                <a:schemeClr val="dk1"/>
              </a:solidFill>
              <a:highlight>
                <a:srgbClr val="FFFFFF"/>
              </a:highlight>
            </a:endParaRPr>
          </a:p>
          <a:p>
            <a:pPr lvl="0" rtl="0">
              <a:spcBef>
                <a:spcPts val="0"/>
              </a:spcBef>
              <a:buNone/>
            </a:pPr>
            <a:r>
              <a:rPr lang="en" sz="1000" u="sng">
                <a:solidFill>
                  <a:schemeClr val="accent5"/>
                </a:solidFill>
                <a:hlinkClick r:id="rId3"/>
              </a:rPr>
              <a:t>https://spark.apache.org/docs/latest/ml-guide.html</a:t>
            </a:r>
          </a:p>
        </p:txBody>
      </p:sp>
      <p:pic>
        <p:nvPicPr>
          <p:cNvPr id="164" name="Shape 164"/>
          <p:cNvPicPr preferRelativeResize="0"/>
          <p:nvPr/>
        </p:nvPicPr>
        <p:blipFill>
          <a:blip r:embed="rId4">
            <a:alphaModFix/>
          </a:blip>
          <a:stretch>
            <a:fillRect/>
          </a:stretch>
        </p:blipFill>
        <p:spPr>
          <a:xfrm>
            <a:off x="7106850" y="140575"/>
            <a:ext cx="1810276" cy="1035975"/>
          </a:xfrm>
          <a:prstGeom prst="rect">
            <a:avLst/>
          </a:prstGeom>
          <a:noFill/>
          <a:ln>
            <a:noFill/>
          </a:ln>
        </p:spPr>
      </p:pic>
      <p:pic>
        <p:nvPicPr>
          <p:cNvPr id="165" name="Shape 165"/>
          <p:cNvPicPr preferRelativeResize="0"/>
          <p:nvPr/>
        </p:nvPicPr>
        <p:blipFill>
          <a:blip r:embed="rId5">
            <a:alphaModFix/>
          </a:blip>
          <a:stretch>
            <a:fillRect/>
          </a:stretch>
        </p:blipFill>
        <p:spPr>
          <a:xfrm>
            <a:off x="5348275" y="2911700"/>
            <a:ext cx="3484025" cy="16062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Shape 170"/>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Spark MLlib Trajectory </a:t>
            </a:r>
          </a:p>
        </p:txBody>
      </p:sp>
      <p:sp>
        <p:nvSpPr>
          <p:cNvPr id="171" name="Shape 171"/>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172" name="Shape 172"/>
          <p:cNvPicPr preferRelativeResize="0"/>
          <p:nvPr/>
        </p:nvPicPr>
        <p:blipFill>
          <a:blip r:embed="rId3">
            <a:alphaModFix/>
          </a:blip>
          <a:stretch>
            <a:fillRect/>
          </a:stretch>
        </p:blipFill>
        <p:spPr>
          <a:xfrm>
            <a:off x="1754400" y="1218625"/>
            <a:ext cx="5861624" cy="3265450"/>
          </a:xfrm>
          <a:prstGeom prst="rect">
            <a:avLst/>
          </a:prstGeom>
          <a:noFill/>
          <a:ln>
            <a:noFill/>
          </a:ln>
        </p:spPr>
      </p:pic>
      <p:sp>
        <p:nvSpPr>
          <p:cNvPr id="173" name="Shape 173"/>
          <p:cNvSpPr txBox="1"/>
          <p:nvPr/>
        </p:nvSpPr>
        <p:spPr>
          <a:xfrm>
            <a:off x="2637900" y="1480200"/>
            <a:ext cx="4763100" cy="5556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sp>
        <p:nvSpPr>
          <p:cNvPr id="174" name="Shape 174"/>
          <p:cNvSpPr txBox="1"/>
          <p:nvPr/>
        </p:nvSpPr>
        <p:spPr>
          <a:xfrm>
            <a:off x="477100" y="4703625"/>
            <a:ext cx="5046900" cy="390300"/>
          </a:xfrm>
          <a:prstGeom prst="rect">
            <a:avLst/>
          </a:prstGeom>
          <a:noFill/>
          <a:ln>
            <a:noFill/>
          </a:ln>
        </p:spPr>
        <p:txBody>
          <a:bodyPr anchorCtr="0" anchor="ctr" bIns="91425" lIns="91425" rIns="91425" wrap="square" tIns="91425">
            <a:noAutofit/>
          </a:bodyPr>
          <a:lstStyle/>
          <a:p>
            <a:pPr lvl="0" rtl="0">
              <a:spcBef>
                <a:spcPts val="0"/>
              </a:spcBef>
              <a:buNone/>
            </a:pPr>
            <a:r>
              <a:rPr lang="en" sz="800"/>
              <a:t>https://www.slideshare.net/databricks/apache-spark-mllib-20-preview-data-science-and-production</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Shape 179"/>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t> Spark MlLib</a:t>
            </a:r>
          </a:p>
        </p:txBody>
      </p:sp>
      <p:sp>
        <p:nvSpPr>
          <p:cNvPr id="180" name="Shape 180"/>
          <p:cNvSpPr txBox="1"/>
          <p:nvPr>
            <p:ph idx="1" type="body"/>
          </p:nvPr>
        </p:nvSpPr>
        <p:spPr>
          <a:xfrm>
            <a:off x="311700" y="1152475"/>
            <a:ext cx="8520600" cy="3848700"/>
          </a:xfrm>
          <a:prstGeom prst="rect">
            <a:avLst/>
          </a:prstGeom>
        </p:spPr>
        <p:txBody>
          <a:bodyPr anchorCtr="0" anchor="t" bIns="91425" lIns="91425" rIns="91425" wrap="square" tIns="91425">
            <a:noAutofit/>
          </a:bodyPr>
          <a:lstStyle/>
          <a:p>
            <a:pPr indent="-228600" lvl="0" marL="457200">
              <a:spcBef>
                <a:spcPts val="0"/>
              </a:spcBef>
              <a:buClr>
                <a:srgbClr val="212121"/>
              </a:buClr>
            </a:pPr>
            <a:r>
              <a:rPr lang="en">
                <a:solidFill>
                  <a:srgbClr val="212121"/>
                </a:solidFill>
              </a:rPr>
              <a:t>Initially developed by MLbase team in AmpLab (UC berkeley) - supported only Scala and Java</a:t>
            </a:r>
          </a:p>
          <a:p>
            <a:pPr indent="-228600" lvl="0" marL="457200" rtl="0">
              <a:spcBef>
                <a:spcPts val="0"/>
              </a:spcBef>
              <a:buClr>
                <a:srgbClr val="333333"/>
              </a:buClr>
            </a:pPr>
            <a:r>
              <a:rPr lang="en">
                <a:solidFill>
                  <a:srgbClr val="333333"/>
                </a:solidFill>
              </a:rPr>
              <a:t>Shipped to spark v0.8 ( Sep 2013)</a:t>
            </a:r>
          </a:p>
          <a:p>
            <a:pPr indent="-228600" lvl="0" marL="457200" rtl="0">
              <a:spcBef>
                <a:spcPts val="0"/>
              </a:spcBef>
              <a:spcAft>
                <a:spcPts val="1300"/>
              </a:spcAft>
              <a:buClr>
                <a:srgbClr val="555555"/>
              </a:buClr>
            </a:pPr>
            <a:r>
              <a:rPr lang="en">
                <a:solidFill>
                  <a:srgbClr val="333333"/>
                </a:solidFill>
              </a:rPr>
              <a:t>Current release  </a:t>
            </a:r>
            <a:r>
              <a:rPr lang="en" u="sng">
                <a:solidFill>
                  <a:srgbClr val="555555"/>
                </a:solidFill>
                <a:hlinkClick r:id="rId3"/>
              </a:rPr>
              <a:t>Spark 2.2.0 released</a:t>
            </a:r>
            <a:r>
              <a:rPr lang="en">
                <a:solidFill>
                  <a:srgbClr val="555555"/>
                </a:solidFill>
              </a:rPr>
              <a:t> </a:t>
            </a:r>
            <a:r>
              <a:rPr lang="en">
                <a:solidFill>
                  <a:srgbClr val="888888"/>
                </a:solidFill>
              </a:rPr>
              <a:t>(Jul 11, 2017)</a:t>
            </a:r>
          </a:p>
          <a:p>
            <a:pPr indent="-228600" lvl="0" marL="457200" rtl="0">
              <a:spcBef>
                <a:spcPts val="0"/>
              </a:spcBef>
              <a:buClr>
                <a:srgbClr val="333333"/>
              </a:buClr>
            </a:pPr>
            <a:r>
              <a:rPr lang="en">
                <a:solidFill>
                  <a:srgbClr val="333333"/>
                </a:solidFill>
              </a:rPr>
              <a:t>MLLib 2.2:</a:t>
            </a:r>
          </a:p>
          <a:p>
            <a:pPr indent="-342900" lvl="1" marL="914400" rtl="0">
              <a:spcBef>
                <a:spcPts val="0"/>
              </a:spcBef>
              <a:buClr>
                <a:srgbClr val="333333"/>
              </a:buClr>
              <a:buSzPct val="100000"/>
            </a:pPr>
            <a:r>
              <a:rPr b="1" lang="en" sz="1800">
                <a:solidFill>
                  <a:srgbClr val="333333"/>
                </a:solidFill>
              </a:rPr>
              <a:t>DataFrame-based Api </a:t>
            </a:r>
            <a:r>
              <a:rPr lang="en" sz="1800">
                <a:solidFill>
                  <a:srgbClr val="333333"/>
                </a:solidFill>
              </a:rPr>
              <a:t>becomes the primary API for MLlib</a:t>
            </a:r>
          </a:p>
          <a:p>
            <a:pPr indent="-342900" lvl="2" marL="1371600" rtl="0">
              <a:spcBef>
                <a:spcPts val="0"/>
              </a:spcBef>
              <a:buClr>
                <a:srgbClr val="333333"/>
              </a:buClr>
              <a:buSzPct val="100000"/>
            </a:pPr>
            <a:r>
              <a:rPr lang="en" sz="1800">
                <a:solidFill>
                  <a:srgbClr val="333333"/>
                </a:solidFill>
              </a:rPr>
              <a:t>org.apache.spark.ml and pysprak.ml</a:t>
            </a:r>
          </a:p>
          <a:p>
            <a:pPr indent="-342900" lvl="1" marL="914400" rtl="0">
              <a:spcBef>
                <a:spcPts val="0"/>
              </a:spcBef>
              <a:buClr>
                <a:srgbClr val="333333"/>
              </a:buClr>
              <a:buSzPct val="100000"/>
            </a:pPr>
            <a:r>
              <a:rPr lang="en" sz="1800">
                <a:solidFill>
                  <a:srgbClr val="333333"/>
                </a:solidFill>
              </a:rPr>
              <a:t>Ease of use </a:t>
            </a:r>
          </a:p>
          <a:p>
            <a:pPr indent="-342900" lvl="2" marL="1371600" rtl="0">
              <a:spcBef>
                <a:spcPts val="0"/>
              </a:spcBef>
              <a:buClr>
                <a:srgbClr val="333333"/>
              </a:buClr>
              <a:buSzPct val="100000"/>
            </a:pPr>
            <a:r>
              <a:rPr lang="en" sz="1800">
                <a:solidFill>
                  <a:srgbClr val="333333"/>
                </a:solidFill>
              </a:rPr>
              <a:t>Java, Scala, </a:t>
            </a:r>
            <a:r>
              <a:rPr b="1" lang="en" sz="1800">
                <a:solidFill>
                  <a:srgbClr val="333333"/>
                </a:solidFill>
              </a:rPr>
              <a:t>Python, R </a:t>
            </a:r>
          </a:p>
          <a:p>
            <a:pPr indent="-342900" lvl="2" marL="1371600" rtl="0">
              <a:spcBef>
                <a:spcPts val="0"/>
              </a:spcBef>
              <a:buClr>
                <a:srgbClr val="333333"/>
              </a:buClr>
              <a:buSzPct val="100000"/>
            </a:pPr>
            <a:r>
              <a:rPr lang="en" sz="1800">
                <a:solidFill>
                  <a:srgbClr val="555555"/>
                </a:solidFill>
              </a:rPr>
              <a:t>interoperates with </a:t>
            </a:r>
            <a:r>
              <a:rPr lang="en" sz="1800" u="sng">
                <a:solidFill>
                  <a:srgbClr val="2FA4E7"/>
                </a:solidFill>
                <a:hlinkClick r:id="rId4"/>
              </a:rPr>
              <a:t>NumPy</a:t>
            </a:r>
            <a:r>
              <a:rPr lang="en" sz="1800">
                <a:solidFill>
                  <a:srgbClr val="555555"/>
                </a:solidFill>
              </a:rPr>
              <a:t> in Python </a:t>
            </a:r>
          </a:p>
          <a:p>
            <a:pPr indent="-342900" lvl="2" marL="1371600" rtl="0">
              <a:spcBef>
                <a:spcPts val="0"/>
              </a:spcBef>
              <a:buClr>
                <a:srgbClr val="333333"/>
              </a:buClr>
              <a:buSzPct val="100000"/>
            </a:pPr>
            <a:r>
              <a:rPr lang="en" sz="1800">
                <a:solidFill>
                  <a:srgbClr val="555555"/>
                </a:solidFill>
              </a:rPr>
              <a:t>Any Hadoop data source (e.g. HDFS, HBase, or local files), making it easy to plug into </a:t>
            </a:r>
            <a:r>
              <a:rPr b="1" lang="en" sz="1800">
                <a:solidFill>
                  <a:srgbClr val="555555"/>
                </a:solidFill>
              </a:rPr>
              <a:t>Hadoop workflows.</a:t>
            </a:r>
          </a:p>
          <a:p>
            <a:pPr lvl="0">
              <a:spcBef>
                <a:spcPts val="0"/>
              </a:spcBef>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Spark Mllib in production</a:t>
            </a:r>
          </a:p>
        </p:txBody>
      </p:sp>
      <p:sp>
        <p:nvSpPr>
          <p:cNvPr id="186" name="Shape 186"/>
          <p:cNvSpPr txBox="1"/>
          <p:nvPr>
            <p:ph idx="1" type="body"/>
          </p:nvPr>
        </p:nvSpPr>
        <p:spPr>
          <a:xfrm>
            <a:off x="311700" y="1095225"/>
            <a:ext cx="8520600" cy="3416400"/>
          </a:xfrm>
          <a:prstGeom prst="rect">
            <a:avLst/>
          </a:prstGeom>
        </p:spPr>
        <p:txBody>
          <a:bodyPr anchorCtr="0" anchor="t" bIns="91425" lIns="91425" rIns="91425" wrap="square" tIns="91425">
            <a:noAutofit/>
          </a:bodyPr>
          <a:lstStyle/>
          <a:p>
            <a:pPr indent="-228600" lvl="0" marL="457200">
              <a:spcBef>
                <a:spcPts val="0"/>
              </a:spcBef>
            </a:pPr>
            <a:r>
              <a:rPr lang="en"/>
              <a:t>ML persistence</a:t>
            </a:r>
          </a:p>
          <a:p>
            <a:pPr indent="-228600" lvl="1" marL="914400">
              <a:spcBef>
                <a:spcPts val="0"/>
              </a:spcBef>
            </a:pPr>
            <a:r>
              <a:rPr lang="en"/>
              <a:t>Saving and loading </a:t>
            </a:r>
          </a:p>
          <a:p>
            <a:pPr indent="-228600" lvl="0" marL="457200" rtl="0">
              <a:spcBef>
                <a:spcPts val="0"/>
              </a:spcBef>
            </a:pPr>
            <a:r>
              <a:rPr b="1" lang="en"/>
              <a:t>Pipeline </a:t>
            </a:r>
            <a:r>
              <a:rPr lang="en" sz="1050">
                <a:solidFill>
                  <a:srgbClr val="1D1F22"/>
                </a:solidFill>
              </a:rPr>
              <a:t>MLlib standardizes APIs for machine learning algorithms to make it easier to combine multiple algorithms into a single pipeline, or workflow. This section covers the key concepts introduced by the Pipelines API, where the pipeline concept is mostly inspired by the </a:t>
            </a:r>
            <a:r>
              <a:rPr lang="en" sz="1050" u="sng">
                <a:solidFill>
                  <a:srgbClr val="0088CC"/>
                </a:solidFill>
                <a:hlinkClick r:id="rId3"/>
              </a:rPr>
              <a:t>scikit-learn</a:t>
            </a:r>
            <a:r>
              <a:rPr lang="en" sz="1050">
                <a:solidFill>
                  <a:srgbClr val="1D1F22"/>
                </a:solidFill>
              </a:rPr>
              <a:t> project. </a:t>
            </a:r>
          </a:p>
          <a:p>
            <a:pPr lvl="0" rtl="0">
              <a:spcBef>
                <a:spcPts val="0"/>
              </a:spcBef>
              <a:buNone/>
            </a:pPr>
            <a:r>
              <a:rPr lang="en" sz="1050">
                <a:solidFill>
                  <a:srgbClr val="1D1F22"/>
                </a:solidFill>
              </a:rPr>
              <a:t>Some concepts[5]</a:t>
            </a:r>
          </a:p>
          <a:p>
            <a:pPr indent="-295275" lvl="0" marL="698500" rtl="0">
              <a:lnSpc>
                <a:spcPct val="142857"/>
              </a:lnSpc>
              <a:spcBef>
                <a:spcPts val="0"/>
              </a:spcBef>
              <a:buClr>
                <a:srgbClr val="1D1F22"/>
              </a:buClr>
              <a:buSzPct val="116666"/>
            </a:pPr>
            <a:r>
              <a:rPr b="1" lang="en" sz="900">
                <a:solidFill>
                  <a:srgbClr val="1D1F22"/>
                </a:solidFill>
                <a:highlight>
                  <a:srgbClr val="FFFFFF"/>
                </a:highlight>
                <a:latin typeface="Verdana"/>
                <a:ea typeface="Verdana"/>
                <a:cs typeface="Verdana"/>
                <a:sym typeface="Verdana"/>
              </a:rPr>
              <a:t>DataFrame</a:t>
            </a:r>
            <a:r>
              <a:rPr lang="en" sz="1050">
                <a:solidFill>
                  <a:srgbClr val="1D1F22"/>
                </a:solidFill>
              </a:rPr>
              <a:t> </a:t>
            </a:r>
          </a:p>
          <a:p>
            <a:pPr indent="-295275" lvl="0" marL="698500" rtl="0">
              <a:lnSpc>
                <a:spcPct val="142857"/>
              </a:lnSpc>
              <a:spcBef>
                <a:spcPts val="0"/>
              </a:spcBef>
              <a:buClr>
                <a:srgbClr val="1D1F22"/>
              </a:buClr>
              <a:buSzPct val="116666"/>
            </a:pPr>
            <a:r>
              <a:rPr b="1" lang="en" sz="900">
                <a:solidFill>
                  <a:srgbClr val="1D1F22"/>
                </a:solidFill>
                <a:highlight>
                  <a:srgbClr val="FFFFFF"/>
                </a:highlight>
                <a:latin typeface="Verdana"/>
                <a:ea typeface="Verdana"/>
                <a:cs typeface="Verdana"/>
                <a:sym typeface="Verdana"/>
              </a:rPr>
              <a:t>Transformer</a:t>
            </a:r>
            <a:r>
              <a:rPr lang="en" sz="1050">
                <a:solidFill>
                  <a:srgbClr val="1D1F22"/>
                </a:solidFill>
              </a:rPr>
              <a:t> - one dataframe to another </a:t>
            </a:r>
          </a:p>
          <a:p>
            <a:pPr indent="-295275" lvl="0" marL="698500" rtl="0">
              <a:lnSpc>
                <a:spcPct val="142857"/>
              </a:lnSpc>
              <a:spcBef>
                <a:spcPts val="0"/>
              </a:spcBef>
              <a:buClr>
                <a:srgbClr val="1D1F22"/>
              </a:buClr>
              <a:buSzPct val="116666"/>
            </a:pPr>
            <a:r>
              <a:rPr b="1" lang="en" sz="900">
                <a:solidFill>
                  <a:srgbClr val="1D1F22"/>
                </a:solidFill>
                <a:highlight>
                  <a:srgbClr val="FFFFFF"/>
                </a:highlight>
                <a:latin typeface="Verdana"/>
                <a:ea typeface="Verdana"/>
                <a:cs typeface="Verdana"/>
                <a:sym typeface="Verdana"/>
              </a:rPr>
              <a:t>Estimator</a:t>
            </a:r>
            <a:r>
              <a:rPr lang="en" sz="1050">
                <a:solidFill>
                  <a:srgbClr val="1D1F22"/>
                </a:solidFill>
              </a:rPr>
              <a:t> - fits on a dataframe to produce a transformer</a:t>
            </a:r>
          </a:p>
          <a:p>
            <a:pPr indent="-295275" lvl="0" marL="698500" rtl="0">
              <a:lnSpc>
                <a:spcPct val="142857"/>
              </a:lnSpc>
              <a:spcBef>
                <a:spcPts val="0"/>
              </a:spcBef>
              <a:buClr>
                <a:srgbClr val="1D1F22"/>
              </a:buClr>
              <a:buSzPct val="116666"/>
            </a:pPr>
            <a:r>
              <a:rPr b="1" lang="en" sz="900">
                <a:solidFill>
                  <a:srgbClr val="1D1F22"/>
                </a:solidFill>
                <a:highlight>
                  <a:srgbClr val="FFFFFF"/>
                </a:highlight>
                <a:latin typeface="Verdana"/>
                <a:ea typeface="Verdana"/>
                <a:cs typeface="Verdana"/>
                <a:sym typeface="Verdana"/>
              </a:rPr>
              <a:t>Pipeline</a:t>
            </a:r>
            <a:r>
              <a:rPr lang="en" sz="1050">
                <a:solidFill>
                  <a:srgbClr val="1D1F22"/>
                </a:solidFill>
              </a:rPr>
              <a:t> A pipeline chains multiple transformers and Estimators to specify ML workflow.</a:t>
            </a:r>
          </a:p>
          <a:p>
            <a:pPr indent="-295275" lvl="0" marL="698500" rtl="0">
              <a:lnSpc>
                <a:spcPct val="142857"/>
              </a:lnSpc>
              <a:spcBef>
                <a:spcPts val="0"/>
              </a:spcBef>
              <a:buClr>
                <a:srgbClr val="1D1F22"/>
              </a:buClr>
              <a:buSzPct val="116666"/>
            </a:pPr>
            <a:r>
              <a:rPr b="1" lang="en" sz="900">
                <a:solidFill>
                  <a:srgbClr val="1D1F22"/>
                </a:solidFill>
                <a:highlight>
                  <a:srgbClr val="FFFFFF"/>
                </a:highlight>
                <a:latin typeface="Verdana"/>
                <a:ea typeface="Verdana"/>
                <a:cs typeface="Verdana"/>
                <a:sym typeface="Verdana"/>
              </a:rPr>
              <a:t>Parameter</a:t>
            </a:r>
          </a:p>
          <a:p>
            <a:pPr lvl="0" rtl="0">
              <a:spcBef>
                <a:spcPts val="0"/>
              </a:spcBef>
              <a:buNone/>
            </a:pPr>
            <a:r>
              <a:t/>
            </a:r>
            <a:endParaRPr b="1"/>
          </a:p>
        </p:txBody>
      </p:sp>
      <p:pic>
        <p:nvPicPr>
          <p:cNvPr id="187" name="Shape 187"/>
          <p:cNvPicPr preferRelativeResize="0"/>
          <p:nvPr/>
        </p:nvPicPr>
        <p:blipFill rotWithShape="1">
          <a:blip r:embed="rId4">
            <a:alphaModFix/>
          </a:blip>
          <a:srcRect b="0" l="0" r="0" t="-33191"/>
          <a:stretch/>
        </p:blipFill>
        <p:spPr>
          <a:xfrm>
            <a:off x="5380649" y="2281475"/>
            <a:ext cx="3311825" cy="2144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Shape 19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lgn="ctr">
              <a:spcBef>
                <a:spcPts val="0"/>
              </a:spcBef>
              <a:buNone/>
            </a:pPr>
            <a:r>
              <a:rPr lang="en"/>
              <a:t>MLlib 2.2.0 API</a:t>
            </a:r>
          </a:p>
        </p:txBody>
      </p:sp>
      <p:sp>
        <p:nvSpPr>
          <p:cNvPr id="193" name="Shape 193"/>
          <p:cNvSpPr txBox="1"/>
          <p:nvPr>
            <p:ph idx="1" type="body"/>
          </p:nvPr>
        </p:nvSpPr>
        <p:spPr>
          <a:xfrm>
            <a:off x="311700" y="1152475"/>
            <a:ext cx="8520600" cy="3635400"/>
          </a:xfrm>
          <a:prstGeom prst="rect">
            <a:avLst/>
          </a:prstGeom>
        </p:spPr>
        <p:txBody>
          <a:bodyPr anchorCtr="0" anchor="t" bIns="91425" lIns="91425" rIns="91425" wrap="square" tIns="91425">
            <a:noAutofit/>
          </a:bodyPr>
          <a:lstStyle/>
          <a:p>
            <a:pPr indent="-228600" lvl="0" marL="457200" rtl="0">
              <a:lnSpc>
                <a:spcPct val="130434"/>
              </a:lnSpc>
              <a:spcBef>
                <a:spcPts val="900"/>
              </a:spcBef>
              <a:spcAft>
                <a:spcPts val="800"/>
              </a:spcAft>
              <a:buClr>
                <a:srgbClr val="1D1F22"/>
              </a:buClr>
              <a:buAutoNum type="arabicPeriod"/>
            </a:pPr>
            <a:r>
              <a:rPr b="1" lang="en">
                <a:solidFill>
                  <a:srgbClr val="1D1F22"/>
                </a:solidFill>
              </a:rPr>
              <a:t>MLlib: RDD-based API   ( maintanace mode)</a:t>
            </a:r>
          </a:p>
          <a:p>
            <a:pPr indent="-228600" lvl="0" marL="457200" rtl="0">
              <a:lnSpc>
                <a:spcPct val="130434"/>
              </a:lnSpc>
              <a:spcBef>
                <a:spcPts val="900"/>
              </a:spcBef>
              <a:spcAft>
                <a:spcPts val="800"/>
              </a:spcAft>
              <a:buClr>
                <a:srgbClr val="1D1F22"/>
              </a:buClr>
              <a:buAutoNum type="arabicPeriod"/>
            </a:pPr>
            <a:r>
              <a:rPr b="1" lang="en">
                <a:solidFill>
                  <a:srgbClr val="1D1F22"/>
                </a:solidFill>
              </a:rPr>
              <a:t>MLlib: DataFrame-based API </a:t>
            </a:r>
          </a:p>
          <a:p>
            <a:pPr lvl="0" rtl="0">
              <a:spcBef>
                <a:spcPts val="0"/>
              </a:spcBef>
              <a:spcAft>
                <a:spcPts val="800"/>
              </a:spcAft>
              <a:buClr>
                <a:srgbClr val="000000"/>
              </a:buClr>
              <a:buSzPct val="110000"/>
              <a:buFont typeface="Arial"/>
              <a:buNone/>
            </a:pPr>
            <a:r>
              <a:rPr b="1" i="1" lang="en" sz="1000">
                <a:solidFill>
                  <a:srgbClr val="1D1F22"/>
                </a:solidFill>
              </a:rPr>
              <a:t>Why is MLlib switching to the DataFrame-based API?</a:t>
            </a:r>
          </a:p>
          <a:p>
            <a:pPr indent="-292100" lvl="0" marL="698500" rtl="0">
              <a:lnSpc>
                <a:spcPct val="142857"/>
              </a:lnSpc>
              <a:spcBef>
                <a:spcPts val="0"/>
              </a:spcBef>
              <a:spcAft>
                <a:spcPts val="800"/>
              </a:spcAft>
              <a:buClr>
                <a:srgbClr val="1D1F22"/>
              </a:buClr>
              <a:buSzPct val="100000"/>
            </a:pPr>
            <a:r>
              <a:rPr b="1" lang="en" sz="1000">
                <a:solidFill>
                  <a:srgbClr val="1D1F22"/>
                </a:solidFill>
              </a:rPr>
              <a:t>DataFrames </a:t>
            </a:r>
            <a:r>
              <a:rPr lang="en" sz="1000">
                <a:solidFill>
                  <a:srgbClr val="1D1F22"/>
                </a:solidFill>
              </a:rPr>
              <a:t>provide a more </a:t>
            </a:r>
            <a:r>
              <a:rPr b="1" lang="en" sz="1000">
                <a:solidFill>
                  <a:srgbClr val="1D1F22"/>
                </a:solidFill>
              </a:rPr>
              <a:t>user-friendly API</a:t>
            </a:r>
            <a:r>
              <a:rPr lang="en" sz="1000">
                <a:solidFill>
                  <a:srgbClr val="1D1F22"/>
                </a:solidFill>
              </a:rPr>
              <a:t> than RDDs. </a:t>
            </a:r>
          </a:p>
          <a:p>
            <a:pPr indent="-292100" lvl="1" marL="914400" rtl="0">
              <a:lnSpc>
                <a:spcPct val="142857"/>
              </a:lnSpc>
              <a:spcBef>
                <a:spcPts val="0"/>
              </a:spcBef>
              <a:spcAft>
                <a:spcPts val="800"/>
              </a:spcAft>
              <a:buClr>
                <a:schemeClr val="dk1"/>
              </a:buClr>
              <a:buSzPct val="100000"/>
              <a:buAutoNum type="alphaLcPeriod"/>
            </a:pPr>
            <a:r>
              <a:rPr lang="en" sz="1000">
                <a:solidFill>
                  <a:srgbClr val="1D1F22"/>
                </a:solidFill>
              </a:rPr>
              <a:t>The many benefits of DataFrames </a:t>
            </a:r>
            <a:r>
              <a:rPr b="1" lang="en" sz="1000">
                <a:solidFill>
                  <a:srgbClr val="1D1F22"/>
                </a:solidFill>
              </a:rPr>
              <a:t>include Spark Datasources,</a:t>
            </a:r>
            <a:r>
              <a:rPr lang="en" sz="1000">
                <a:solidFill>
                  <a:srgbClr val="1D1F22"/>
                </a:solidFill>
              </a:rPr>
              <a:t> </a:t>
            </a:r>
          </a:p>
          <a:p>
            <a:pPr indent="-292100" lvl="1" marL="914400" rtl="0">
              <a:lnSpc>
                <a:spcPct val="142857"/>
              </a:lnSpc>
              <a:spcBef>
                <a:spcPts val="0"/>
              </a:spcBef>
              <a:spcAft>
                <a:spcPts val="800"/>
              </a:spcAft>
              <a:buClr>
                <a:schemeClr val="dk1"/>
              </a:buClr>
              <a:buSzPct val="100000"/>
              <a:buAutoNum type="alphaLcPeriod"/>
            </a:pPr>
            <a:r>
              <a:rPr b="1" lang="en" sz="1000">
                <a:solidFill>
                  <a:srgbClr val="1D1F22"/>
                </a:solidFill>
              </a:rPr>
              <a:t>SQL/DataFrame queries</a:t>
            </a:r>
            <a:r>
              <a:rPr lang="en" sz="1000">
                <a:solidFill>
                  <a:srgbClr val="1D1F22"/>
                </a:solidFill>
              </a:rPr>
              <a:t>, Tungsten and Catalyst optimizations, </a:t>
            </a:r>
          </a:p>
          <a:p>
            <a:pPr indent="-292100" lvl="1" marL="914400" rtl="0">
              <a:lnSpc>
                <a:spcPct val="142857"/>
              </a:lnSpc>
              <a:spcBef>
                <a:spcPts val="0"/>
              </a:spcBef>
              <a:spcAft>
                <a:spcPts val="800"/>
              </a:spcAft>
              <a:buClr>
                <a:schemeClr val="dk1"/>
              </a:buClr>
              <a:buSzPct val="100000"/>
              <a:buAutoNum type="alphaLcPeriod"/>
            </a:pPr>
            <a:r>
              <a:rPr lang="en" sz="1000">
                <a:solidFill>
                  <a:srgbClr val="1D1F22"/>
                </a:solidFill>
              </a:rPr>
              <a:t>uniform APIs across languages.</a:t>
            </a:r>
          </a:p>
          <a:p>
            <a:pPr indent="-292100" lvl="0" marL="698500" rtl="0">
              <a:lnSpc>
                <a:spcPct val="142857"/>
              </a:lnSpc>
              <a:spcBef>
                <a:spcPts val="0"/>
              </a:spcBef>
              <a:spcAft>
                <a:spcPts val="800"/>
              </a:spcAft>
              <a:buClr>
                <a:srgbClr val="1D1F22"/>
              </a:buClr>
              <a:buSzPct val="100000"/>
            </a:pPr>
            <a:r>
              <a:rPr lang="en" sz="1000">
                <a:solidFill>
                  <a:srgbClr val="1D1F22"/>
                </a:solidFill>
              </a:rPr>
              <a:t>The DataFrame-based API for MLlib provides a uniform API across ML algorithms and across multiple languages.</a:t>
            </a:r>
          </a:p>
          <a:p>
            <a:pPr indent="-292100" lvl="0" marL="698500" rtl="0">
              <a:lnSpc>
                <a:spcPct val="142857"/>
              </a:lnSpc>
              <a:spcBef>
                <a:spcPts val="0"/>
              </a:spcBef>
              <a:spcAft>
                <a:spcPts val="800"/>
              </a:spcAft>
              <a:buClr>
                <a:srgbClr val="1D1F22"/>
              </a:buClr>
              <a:buSzPct val="100000"/>
            </a:pPr>
            <a:r>
              <a:rPr lang="en" sz="1000">
                <a:solidFill>
                  <a:srgbClr val="1D1F22"/>
                </a:solidFill>
              </a:rPr>
              <a:t>DataFrames facilitate practical</a:t>
            </a:r>
            <a:r>
              <a:rPr b="1" lang="en" sz="1000">
                <a:solidFill>
                  <a:srgbClr val="1D1F22"/>
                </a:solidFill>
              </a:rPr>
              <a:t> ML Pipelines,</a:t>
            </a:r>
            <a:r>
              <a:rPr lang="en" sz="1000">
                <a:solidFill>
                  <a:srgbClr val="1D1F22"/>
                </a:solidFill>
              </a:rPr>
              <a:t> particularly feature transformations. See the </a:t>
            </a:r>
            <a:r>
              <a:rPr lang="en" sz="1000" u="sng">
                <a:solidFill>
                  <a:srgbClr val="0088CC"/>
                </a:solidFill>
                <a:hlinkClick r:id="rId3"/>
              </a:rPr>
              <a:t>Pipelines guide</a:t>
            </a:r>
            <a:r>
              <a:rPr lang="en" sz="1000">
                <a:solidFill>
                  <a:srgbClr val="1D1F22"/>
                </a:solidFill>
              </a:rPr>
              <a:t> for details.</a:t>
            </a:r>
          </a:p>
          <a:p>
            <a:pPr lvl="0" rtl="0">
              <a:spcBef>
                <a:spcPts val="0"/>
              </a:spcBef>
              <a:spcAft>
                <a:spcPts val="800"/>
              </a:spcAft>
              <a:buClr>
                <a:srgbClr val="000000"/>
              </a:buClr>
              <a:buSzPct val="78571"/>
              <a:buFont typeface="Arial"/>
              <a:buNone/>
            </a:pPr>
            <a:r>
              <a:rPr i="1" lang="en" sz="1400">
                <a:solidFill>
                  <a:srgbClr val="1D1F22"/>
                </a:solidFill>
              </a:rPr>
              <a:t>What is “Spark ML”?</a:t>
            </a:r>
          </a:p>
          <a:p>
            <a:pPr indent="-292100" lvl="0" marL="698500" rtl="0">
              <a:lnSpc>
                <a:spcPct val="142857"/>
              </a:lnSpc>
              <a:spcBef>
                <a:spcPts val="0"/>
              </a:spcBef>
              <a:spcAft>
                <a:spcPts val="800"/>
              </a:spcAft>
              <a:buClr>
                <a:srgbClr val="1D1F22"/>
              </a:buClr>
              <a:buSzPct val="100000"/>
            </a:pPr>
            <a:r>
              <a:rPr lang="en" sz="1000">
                <a:solidFill>
                  <a:srgbClr val="1D1F22"/>
                </a:solidFill>
              </a:rPr>
              <a:t>“Spark ML” is </a:t>
            </a:r>
            <a:r>
              <a:rPr b="1" lang="en" sz="1000">
                <a:solidFill>
                  <a:srgbClr val="1D1F22"/>
                </a:solidFill>
              </a:rPr>
              <a:t>not an official name</a:t>
            </a:r>
            <a:r>
              <a:rPr lang="en" sz="1000">
                <a:solidFill>
                  <a:srgbClr val="1D1F22"/>
                </a:solidFill>
              </a:rPr>
              <a:t> but occasionally used to refer to the MLlib DataFrame-based API.</a:t>
            </a:r>
          </a:p>
          <a:p>
            <a:pPr lvl="0" rtl="0">
              <a:lnSpc>
                <a:spcPct val="142857"/>
              </a:lnSpc>
              <a:spcBef>
                <a:spcPts val="0"/>
              </a:spcBef>
              <a:spcAft>
                <a:spcPts val="800"/>
              </a:spcAft>
              <a:buNone/>
            </a:pPr>
            <a:r>
              <a:t/>
            </a:r>
            <a:endParaRPr sz="1000">
              <a:solidFill>
                <a:srgbClr val="1D1F22"/>
              </a:solidFill>
            </a:endParaRPr>
          </a:p>
          <a:p>
            <a:pPr lvl="0" rtl="0">
              <a:lnSpc>
                <a:spcPct val="142857"/>
              </a:lnSpc>
              <a:spcBef>
                <a:spcPts val="0"/>
              </a:spcBef>
              <a:spcAft>
                <a:spcPts val="800"/>
              </a:spcAft>
              <a:buNone/>
            </a:pPr>
            <a:r>
              <a:t/>
            </a:r>
            <a:endParaRPr sz="1050">
              <a:solidFill>
                <a:srgbClr val="1D1F22"/>
              </a:solidFill>
            </a:endParaRPr>
          </a:p>
          <a:p>
            <a:pPr indent="0" lvl="0" marL="457200" rtl="0">
              <a:lnSpc>
                <a:spcPct val="130434"/>
              </a:lnSpc>
              <a:spcBef>
                <a:spcPts val="900"/>
              </a:spcBef>
              <a:spcAft>
                <a:spcPts val="800"/>
              </a:spcAft>
              <a:buNone/>
            </a:pPr>
            <a:r>
              <a:t/>
            </a:r>
            <a:endParaRPr b="1" sz="2400">
              <a:solidFill>
                <a:srgbClr val="1D1F22"/>
              </a:solidFill>
            </a:endParaRPr>
          </a:p>
          <a:p>
            <a:pPr lvl="0">
              <a:spcBef>
                <a:spcPts val="0"/>
              </a:spcBef>
              <a:buNone/>
            </a:pPr>
            <a:r>
              <a:t/>
            </a:r>
            <a:endParaRPr/>
          </a:p>
        </p:txBody>
      </p:sp>
      <p:sp>
        <p:nvSpPr>
          <p:cNvPr id="194" name="Shape 194"/>
          <p:cNvSpPr txBox="1"/>
          <p:nvPr/>
        </p:nvSpPr>
        <p:spPr>
          <a:xfrm>
            <a:off x="603675" y="4564650"/>
            <a:ext cx="5871300" cy="283200"/>
          </a:xfrm>
          <a:prstGeom prst="rect">
            <a:avLst/>
          </a:prstGeom>
          <a:noFill/>
          <a:ln>
            <a:noFill/>
          </a:ln>
        </p:spPr>
        <p:txBody>
          <a:bodyPr anchorCtr="0" anchor="t" bIns="91425" lIns="91425" rIns="91425" wrap="square" tIns="91425">
            <a:noAutofit/>
          </a:bodyPr>
          <a:lstStyle/>
          <a:p>
            <a:pPr lvl="0">
              <a:spcBef>
                <a:spcPts val="0"/>
              </a:spcBef>
              <a:buNone/>
            </a:pPr>
            <a:r>
              <a:rPr lang="en" sz="800"/>
              <a:t>https://spark.apache.org/docs/2.2.0/ml-guide.html</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Shape 199"/>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rtl="0" algn="ctr">
              <a:spcBef>
                <a:spcPts val="0"/>
              </a:spcBef>
              <a:buNone/>
            </a:pPr>
            <a:r>
              <a:rPr lang="en">
                <a:solidFill>
                  <a:srgbClr val="4A86E8"/>
                </a:solidFill>
              </a:rPr>
              <a:t>Agenda</a:t>
            </a:r>
          </a:p>
        </p:txBody>
      </p:sp>
      <p:sp>
        <p:nvSpPr>
          <p:cNvPr id="200" name="Shape 200"/>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381000" lvl="0" marL="457200" rtl="0">
              <a:spcBef>
                <a:spcPts val="0"/>
              </a:spcBef>
              <a:buSzPct val="100000"/>
            </a:pPr>
            <a:r>
              <a:rPr lang="en" sz="2400"/>
              <a:t>Spark and MLLib Overview</a:t>
            </a:r>
          </a:p>
          <a:p>
            <a:pPr indent="-381000" lvl="0" marL="457200" rtl="0">
              <a:spcBef>
                <a:spcPts val="0"/>
              </a:spcBef>
              <a:buSzPct val="100000"/>
            </a:pPr>
            <a:r>
              <a:rPr lang="en" sz="2400">
                <a:highlight>
                  <a:srgbClr val="CCCCCC"/>
                </a:highlight>
              </a:rPr>
              <a:t>Decision Tree in Spark MlLib</a:t>
            </a:r>
          </a:p>
          <a:p>
            <a:pPr indent="-381000" lvl="0" marL="457200" rtl="0">
              <a:spcBef>
                <a:spcPts val="0"/>
              </a:spcBef>
              <a:buSzPct val="100000"/>
            </a:pPr>
            <a:r>
              <a:rPr lang="en" sz="2400"/>
              <a:t>Random Forest in Spark MlLib</a:t>
            </a:r>
          </a:p>
          <a:p>
            <a:pPr indent="-381000" lvl="0" marL="457200" rtl="0">
              <a:spcBef>
                <a:spcPts val="0"/>
              </a:spcBef>
              <a:buSzPct val="100000"/>
            </a:pPr>
            <a:r>
              <a:rPr lang="en" sz="2400"/>
              <a:t>Demo </a:t>
            </a: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